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handoutMasterIdLst>
    <p:handoutMasterId r:id="rId43"/>
  </p:handoutMasterIdLst>
  <p:sldIdLst>
    <p:sldId id="337" r:id="rId2"/>
    <p:sldId id="429" r:id="rId3"/>
    <p:sldId id="415" r:id="rId4"/>
    <p:sldId id="416" r:id="rId5"/>
    <p:sldId id="341" r:id="rId6"/>
    <p:sldId id="406" r:id="rId7"/>
    <p:sldId id="405" r:id="rId8"/>
    <p:sldId id="347" r:id="rId9"/>
    <p:sldId id="427" r:id="rId10"/>
    <p:sldId id="349" r:id="rId11"/>
    <p:sldId id="354" r:id="rId12"/>
    <p:sldId id="419" r:id="rId13"/>
    <p:sldId id="420" r:id="rId14"/>
    <p:sldId id="348" r:id="rId15"/>
    <p:sldId id="351" r:id="rId16"/>
    <p:sldId id="352" r:id="rId17"/>
    <p:sldId id="350" r:id="rId18"/>
    <p:sldId id="361" r:id="rId19"/>
    <p:sldId id="430" r:id="rId20"/>
    <p:sldId id="417" r:id="rId21"/>
    <p:sldId id="364" r:id="rId22"/>
    <p:sldId id="408" r:id="rId23"/>
    <p:sldId id="428" r:id="rId24"/>
    <p:sldId id="424" r:id="rId25"/>
    <p:sldId id="423" r:id="rId26"/>
    <p:sldId id="365" r:id="rId27"/>
    <p:sldId id="366" r:id="rId28"/>
    <p:sldId id="367" r:id="rId29"/>
    <p:sldId id="409" r:id="rId30"/>
    <p:sldId id="368" r:id="rId31"/>
    <p:sldId id="369" r:id="rId32"/>
    <p:sldId id="358" r:id="rId33"/>
    <p:sldId id="413" r:id="rId34"/>
    <p:sldId id="372" r:id="rId35"/>
    <p:sldId id="410" r:id="rId36"/>
    <p:sldId id="370" r:id="rId37"/>
    <p:sldId id="356" r:id="rId38"/>
    <p:sldId id="371" r:id="rId39"/>
    <p:sldId id="373" r:id="rId40"/>
    <p:sldId id="374" r:id="rId41"/>
  </p:sldIdLst>
  <p:sldSz cx="12193588" cy="6858000"/>
  <p:notesSz cx="6858000" cy="9144000"/>
  <p:defaultTextStyle>
    <a:defPPr marL="0" marR="0" indent="0" algn="l" defTabSz="548005" rtl="0" fontAlgn="auto" latinLnBrk="1" hangingPunct="0">
      <a:lnSpc>
        <a:spcPct val="100000"/>
      </a:lnSpc>
      <a:spcBef>
        <a:spcPts val="0"/>
      </a:spcBef>
      <a:spcAft>
        <a:spcPts val="0"/>
      </a:spcAft>
      <a:buClrTx/>
      <a:buSzTx/>
      <a:buFontTx/>
      <a:buNone/>
      <a:defRPr kumimoji="0" sz="1080" b="0" i="0" u="none" strike="noStrike" cap="none" spc="0" normalizeH="0" baseline="0">
        <a:ln>
          <a:noFill/>
        </a:ln>
        <a:solidFill>
          <a:srgbClr val="000000"/>
        </a:solidFill>
        <a:effectLst/>
        <a:uFillTx/>
      </a:defRPr>
    </a:defPPr>
    <a:lvl1pPr marL="0" marR="0" indent="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333333"/>
        </a:solidFill>
        <a:effectLst/>
        <a:uFillTx/>
        <a:latin typeface="Arial" panose="020B0604020202020204"/>
        <a:ea typeface="Arial" panose="020B0604020202020204"/>
        <a:cs typeface="Arial" panose="020B0604020202020204"/>
        <a:sym typeface="Arial" panose="020B0604020202020204"/>
      </a:defRPr>
    </a:lvl1pPr>
    <a:lvl2pPr marL="0" marR="0" indent="27432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333333"/>
        </a:solidFill>
        <a:effectLst/>
        <a:uFillTx/>
        <a:latin typeface="Arial" panose="020B0604020202020204"/>
        <a:ea typeface="Arial" panose="020B0604020202020204"/>
        <a:cs typeface="Arial" panose="020B0604020202020204"/>
        <a:sym typeface="Arial" panose="020B0604020202020204"/>
      </a:defRPr>
    </a:lvl2pPr>
    <a:lvl3pPr marL="0" marR="0" indent="54864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333333"/>
        </a:solidFill>
        <a:effectLst/>
        <a:uFillTx/>
        <a:latin typeface="Arial" panose="020B0604020202020204"/>
        <a:ea typeface="Arial" panose="020B0604020202020204"/>
        <a:cs typeface="Arial" panose="020B0604020202020204"/>
        <a:sym typeface="Arial" panose="020B0604020202020204"/>
      </a:defRPr>
    </a:lvl3pPr>
    <a:lvl4pPr marL="0" marR="0" indent="82296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333333"/>
        </a:solidFill>
        <a:effectLst/>
        <a:uFillTx/>
        <a:latin typeface="Arial" panose="020B0604020202020204"/>
        <a:ea typeface="Arial" panose="020B0604020202020204"/>
        <a:cs typeface="Arial" panose="020B0604020202020204"/>
        <a:sym typeface="Arial" panose="020B0604020202020204"/>
      </a:defRPr>
    </a:lvl4pPr>
    <a:lvl5pPr marL="0" marR="0" indent="109728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333333"/>
        </a:solidFill>
        <a:effectLst/>
        <a:uFillTx/>
        <a:latin typeface="Arial" panose="020B0604020202020204"/>
        <a:ea typeface="Arial" panose="020B0604020202020204"/>
        <a:cs typeface="Arial" panose="020B0604020202020204"/>
        <a:sym typeface="Arial" panose="020B0604020202020204"/>
      </a:defRPr>
    </a:lvl5pPr>
    <a:lvl6pPr marL="0" marR="0" indent="137160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333333"/>
        </a:solidFill>
        <a:effectLst/>
        <a:uFillTx/>
        <a:latin typeface="Arial" panose="020B0604020202020204"/>
        <a:ea typeface="Arial" panose="020B0604020202020204"/>
        <a:cs typeface="Arial" panose="020B0604020202020204"/>
        <a:sym typeface="Arial" panose="020B0604020202020204"/>
      </a:defRPr>
    </a:lvl6pPr>
    <a:lvl7pPr marL="0" marR="0" indent="164592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333333"/>
        </a:solidFill>
        <a:effectLst/>
        <a:uFillTx/>
        <a:latin typeface="Arial" panose="020B0604020202020204"/>
        <a:ea typeface="Arial" panose="020B0604020202020204"/>
        <a:cs typeface="Arial" panose="020B0604020202020204"/>
        <a:sym typeface="Arial" panose="020B0604020202020204"/>
      </a:defRPr>
    </a:lvl7pPr>
    <a:lvl8pPr marL="0" marR="0" indent="192024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333333"/>
        </a:solidFill>
        <a:effectLst/>
        <a:uFillTx/>
        <a:latin typeface="Arial" panose="020B0604020202020204"/>
        <a:ea typeface="Arial" panose="020B0604020202020204"/>
        <a:cs typeface="Arial" panose="020B0604020202020204"/>
        <a:sym typeface="Arial" panose="020B0604020202020204"/>
      </a:defRPr>
    </a:lvl8pPr>
    <a:lvl9pPr marL="0" marR="0" indent="2194560" algn="l" defTabSz="913765"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333333"/>
        </a:solidFill>
        <a:effectLst/>
        <a:uFillTx/>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C14"/>
    <a:srgbClr val="BFBFBF"/>
    <a:srgbClr val="0070C0"/>
    <a:srgbClr val="00579A"/>
    <a:srgbClr val="00589A"/>
    <a:srgbClr val="4B5D75"/>
    <a:srgbClr val="F4F4F4"/>
    <a:srgbClr val="FFFFFF"/>
    <a:srgbClr val="E5E5E5"/>
    <a:srgbClr val="215A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86330" autoAdjust="0"/>
  </p:normalViewPr>
  <p:slideViewPr>
    <p:cSldViewPr snapToGrid="0" snapToObjects="1">
      <p:cViewPr varScale="1">
        <p:scale>
          <a:sx n="75" d="100"/>
          <a:sy n="75" d="100"/>
        </p:scale>
        <p:origin x="1003" y="62"/>
      </p:cViewPr>
      <p:guideLst>
        <p:guide orient="horz" pos="2160"/>
        <p:guide pos="38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6" d="100"/>
          <a:sy n="66" d="100"/>
        </p:scale>
        <p:origin x="3134"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file:///E:\workspace\&#22242;&#38431;&#31649;&#29702;\&#25216;&#26415;&#35268;&#33539;\DDD\ddd.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B158-4B49-A6C1-944CC135A39D}"/>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B158-4B49-A6C1-944CC135A39D}"/>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B158-4B49-A6C1-944CC135A39D}"/>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B158-4B49-A6C1-944CC135A39D}"/>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B158-4B49-A6C1-944CC135A39D}"/>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B158-4B49-A6C1-944CC135A39D}"/>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B158-4B49-A6C1-944CC135A39D}"/>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F-B158-4B49-A6C1-944CC135A39D}"/>
              </c:ext>
            </c:extLst>
          </c:dPt>
          <c:dPt>
            <c:idx val="8"/>
            <c:bubble3D val="0"/>
            <c:spPr>
              <a:solidFill>
                <a:schemeClr val="accent3">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1-B158-4B49-A6C1-944CC135A39D}"/>
              </c:ext>
            </c:extLst>
          </c:dPt>
          <c:dPt>
            <c:idx val="9"/>
            <c:bubble3D val="0"/>
            <c:spPr>
              <a:solidFill>
                <a:schemeClr val="accent4">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3-B158-4B49-A6C1-944CC135A39D}"/>
              </c:ext>
            </c:extLst>
          </c:dPt>
          <c:dLbls>
            <c:dLbl>
              <c:idx val="0"/>
              <c:spPr>
                <a:solidFill>
                  <a:sysClr val="window" lastClr="FFFFFF"/>
                </a:solidFill>
                <a:ln>
                  <a:solidFill>
                    <a:srgbClr val="5B9BD5"/>
                  </a:solidFill>
                </a:ln>
                <a:effectLst/>
              </c:spPr>
              <c:txPr>
                <a:bodyPr rot="0" spcFirstLastPara="1" vertOverflow="clip" horzOverflow="clip" vert="horz" wrap="square" lIns="38100" tIns="19050" rIns="38100" bIns="19050" anchor="ctr" anchorCtr="1">
                  <a:spAutoFit/>
                </a:bodyPr>
                <a:lstStyle/>
                <a:p>
                  <a:pPr>
                    <a:defRPr sz="1800" b="1" i="0" u="none" strike="noStrike" kern="1200" baseline="0">
                      <a:solidFill>
                        <a:schemeClr val="accent1"/>
                      </a:solidFill>
                      <a:latin typeface="+mn-lt"/>
                      <a:ea typeface="+mn-ea"/>
                      <a:cs typeface="+mn-cs"/>
                    </a:defRPr>
                  </a:pPr>
                  <a:endParaRPr lang="zh-CN"/>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1-B158-4B49-A6C1-944CC135A39D}"/>
                </c:ext>
              </c:extLst>
            </c:dLbl>
            <c:dLbl>
              <c:idx val="1"/>
              <c:spPr>
                <a:solidFill>
                  <a:sysClr val="window" lastClr="FFFFFF"/>
                </a:solidFill>
                <a:ln>
                  <a:solidFill>
                    <a:srgbClr val="5B9BD5"/>
                  </a:solidFill>
                </a:ln>
                <a:effectLst/>
              </c:spPr>
              <c:txPr>
                <a:bodyPr rot="0" spcFirstLastPara="1" vertOverflow="clip" horzOverflow="clip" vert="horz" wrap="square" lIns="38100" tIns="19050" rIns="38100" bIns="19050" anchor="ctr" anchorCtr="1">
                  <a:spAutoFit/>
                </a:bodyPr>
                <a:lstStyle/>
                <a:p>
                  <a:pPr>
                    <a:defRPr sz="1800" b="1" i="0" u="none" strike="noStrike" kern="1200" baseline="0">
                      <a:solidFill>
                        <a:schemeClr val="accent2"/>
                      </a:solidFill>
                      <a:latin typeface="+mn-lt"/>
                      <a:ea typeface="+mn-ea"/>
                      <a:cs typeface="+mn-cs"/>
                    </a:defRPr>
                  </a:pPr>
                  <a:endParaRPr lang="zh-CN"/>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3-B158-4B49-A6C1-944CC135A39D}"/>
                </c:ext>
              </c:extLst>
            </c:dLbl>
            <c:dLbl>
              <c:idx val="2"/>
              <c:spPr>
                <a:solidFill>
                  <a:sysClr val="window" lastClr="FFFFFF"/>
                </a:solidFill>
                <a:ln>
                  <a:solidFill>
                    <a:srgbClr val="5B9BD5"/>
                  </a:solidFill>
                </a:ln>
                <a:effectLst/>
              </c:spPr>
              <c:txPr>
                <a:bodyPr rot="0" spcFirstLastPara="1" vertOverflow="clip" horzOverflow="clip" vert="horz" wrap="square" lIns="38100" tIns="19050" rIns="38100" bIns="19050" anchor="ctr" anchorCtr="1">
                  <a:spAutoFit/>
                </a:bodyPr>
                <a:lstStyle/>
                <a:p>
                  <a:pPr>
                    <a:defRPr sz="1800" b="1" i="0" u="none" strike="noStrike" kern="1200" baseline="0">
                      <a:solidFill>
                        <a:schemeClr val="accent3"/>
                      </a:solidFill>
                      <a:latin typeface="+mn-lt"/>
                      <a:ea typeface="+mn-ea"/>
                      <a:cs typeface="+mn-cs"/>
                    </a:defRPr>
                  </a:pPr>
                  <a:endParaRPr lang="zh-CN"/>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5-B158-4B49-A6C1-944CC135A39D}"/>
                </c:ext>
              </c:extLst>
            </c:dLbl>
            <c:dLbl>
              <c:idx val="3"/>
              <c:spPr>
                <a:solidFill>
                  <a:sysClr val="window" lastClr="FFFFFF"/>
                </a:solidFill>
                <a:ln>
                  <a:solidFill>
                    <a:srgbClr val="5B9BD5"/>
                  </a:solidFill>
                </a:ln>
                <a:effectLst/>
              </c:spPr>
              <c:txPr>
                <a:bodyPr rot="0" spcFirstLastPara="1" vertOverflow="clip" horzOverflow="clip" vert="horz" wrap="square" lIns="38100" tIns="19050" rIns="38100" bIns="19050" anchor="ctr" anchorCtr="1">
                  <a:spAutoFit/>
                </a:bodyPr>
                <a:lstStyle/>
                <a:p>
                  <a:pPr>
                    <a:defRPr sz="1800" b="1" i="0" u="none" strike="noStrike" kern="1200" baseline="0">
                      <a:solidFill>
                        <a:schemeClr val="accent4"/>
                      </a:solidFill>
                      <a:latin typeface="+mn-lt"/>
                      <a:ea typeface="+mn-ea"/>
                      <a:cs typeface="+mn-cs"/>
                    </a:defRPr>
                  </a:pPr>
                  <a:endParaRPr lang="zh-CN"/>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7-B158-4B49-A6C1-944CC135A39D}"/>
                </c:ext>
              </c:extLst>
            </c:dLbl>
            <c:dLbl>
              <c:idx val="4"/>
              <c:spPr>
                <a:solidFill>
                  <a:sysClr val="window" lastClr="FFFFFF"/>
                </a:solidFill>
                <a:ln>
                  <a:solidFill>
                    <a:srgbClr val="5B9BD5"/>
                  </a:solidFill>
                </a:ln>
                <a:effectLst/>
              </c:spPr>
              <c:txPr>
                <a:bodyPr rot="0" spcFirstLastPara="1" vertOverflow="clip" horzOverflow="clip" vert="horz" wrap="square" lIns="38100" tIns="19050" rIns="38100" bIns="19050" anchor="ctr" anchorCtr="1">
                  <a:spAutoFit/>
                </a:bodyPr>
                <a:lstStyle/>
                <a:p>
                  <a:pPr>
                    <a:defRPr sz="1800" b="1" i="0" u="none" strike="noStrike" kern="1200" baseline="0">
                      <a:solidFill>
                        <a:schemeClr val="accent5"/>
                      </a:solidFill>
                      <a:latin typeface="+mn-lt"/>
                      <a:ea typeface="+mn-ea"/>
                      <a:cs typeface="+mn-cs"/>
                    </a:defRPr>
                  </a:pPr>
                  <a:endParaRPr lang="zh-CN"/>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9-B158-4B49-A6C1-944CC135A39D}"/>
                </c:ext>
              </c:extLst>
            </c:dLbl>
            <c:dLbl>
              <c:idx val="5"/>
              <c:spPr>
                <a:solidFill>
                  <a:sysClr val="window" lastClr="FFFFFF"/>
                </a:solidFill>
                <a:ln>
                  <a:solidFill>
                    <a:srgbClr val="5B9BD5"/>
                  </a:solidFill>
                </a:ln>
                <a:effectLst/>
              </c:spPr>
              <c:txPr>
                <a:bodyPr rot="0" spcFirstLastPara="1" vertOverflow="clip" horzOverflow="clip" vert="horz" wrap="square" lIns="38100" tIns="19050" rIns="38100" bIns="19050" anchor="ctr" anchorCtr="1">
                  <a:spAutoFit/>
                </a:bodyPr>
                <a:lstStyle/>
                <a:p>
                  <a:pPr>
                    <a:defRPr sz="1800" b="1" i="0" u="none" strike="noStrike" kern="1200" baseline="0">
                      <a:solidFill>
                        <a:schemeClr val="accent6"/>
                      </a:solidFill>
                      <a:latin typeface="+mn-lt"/>
                      <a:ea typeface="+mn-ea"/>
                      <a:cs typeface="+mn-cs"/>
                    </a:defRPr>
                  </a:pPr>
                  <a:endParaRPr lang="zh-CN"/>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B-B158-4B49-A6C1-944CC135A39D}"/>
                </c:ext>
              </c:extLst>
            </c:dLbl>
            <c:dLbl>
              <c:idx val="6"/>
              <c:spPr>
                <a:solidFill>
                  <a:sysClr val="window" lastClr="FFFFFF"/>
                </a:solidFill>
                <a:ln>
                  <a:solidFill>
                    <a:srgbClr val="5B9BD5"/>
                  </a:solidFill>
                </a:ln>
                <a:effectLst/>
              </c:spPr>
              <c:txPr>
                <a:bodyPr rot="0" spcFirstLastPara="1" vertOverflow="clip" horzOverflow="clip" vert="horz" wrap="square" lIns="38100" tIns="19050" rIns="38100" bIns="19050" anchor="ctr" anchorCtr="1">
                  <a:spAutoFit/>
                </a:bodyPr>
                <a:lstStyle/>
                <a:p>
                  <a:pPr>
                    <a:defRPr sz="1800" b="1" i="0" u="none" strike="noStrike" kern="1200" baseline="0">
                      <a:solidFill>
                        <a:schemeClr val="accent1">
                          <a:lumMod val="60000"/>
                        </a:schemeClr>
                      </a:solidFill>
                      <a:latin typeface="+mn-lt"/>
                      <a:ea typeface="+mn-ea"/>
                      <a:cs typeface="+mn-cs"/>
                    </a:defRPr>
                  </a:pPr>
                  <a:endParaRPr lang="zh-CN"/>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D-B158-4B49-A6C1-944CC135A39D}"/>
                </c:ext>
              </c:extLst>
            </c:dLbl>
            <c:dLbl>
              <c:idx val="7"/>
              <c:spPr>
                <a:solidFill>
                  <a:sysClr val="window" lastClr="FFFFFF"/>
                </a:solidFill>
                <a:ln>
                  <a:solidFill>
                    <a:srgbClr val="5B9BD5"/>
                  </a:solidFill>
                </a:ln>
                <a:effectLst/>
              </c:spPr>
              <c:txPr>
                <a:bodyPr rot="0" spcFirstLastPara="1" vertOverflow="clip" horzOverflow="clip" vert="horz" wrap="square" lIns="38100" tIns="19050" rIns="38100" bIns="19050" anchor="ctr" anchorCtr="1">
                  <a:spAutoFit/>
                </a:bodyPr>
                <a:lstStyle/>
                <a:p>
                  <a:pPr>
                    <a:defRPr sz="1800" b="1" i="0" u="none" strike="noStrike" kern="1200" baseline="0">
                      <a:solidFill>
                        <a:schemeClr val="accent2">
                          <a:lumMod val="60000"/>
                        </a:schemeClr>
                      </a:solidFill>
                      <a:latin typeface="+mn-lt"/>
                      <a:ea typeface="+mn-ea"/>
                      <a:cs typeface="+mn-cs"/>
                    </a:defRPr>
                  </a:pPr>
                  <a:endParaRPr lang="zh-CN"/>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F-B158-4B49-A6C1-944CC135A39D}"/>
                </c:ext>
              </c:extLst>
            </c:dLbl>
            <c:dLbl>
              <c:idx val="8"/>
              <c:spPr>
                <a:solidFill>
                  <a:sysClr val="window" lastClr="FFFFFF"/>
                </a:solidFill>
                <a:ln>
                  <a:solidFill>
                    <a:srgbClr val="5B9BD5"/>
                  </a:solidFill>
                </a:ln>
                <a:effectLst/>
              </c:spPr>
              <c:txPr>
                <a:bodyPr rot="0" spcFirstLastPara="1" vertOverflow="clip" horzOverflow="clip" vert="horz" wrap="square" lIns="38100" tIns="19050" rIns="38100" bIns="19050" anchor="ctr" anchorCtr="1">
                  <a:spAutoFit/>
                </a:bodyPr>
                <a:lstStyle/>
                <a:p>
                  <a:pPr>
                    <a:defRPr sz="1800" b="1" i="0" u="none" strike="noStrike" kern="1200" baseline="0">
                      <a:solidFill>
                        <a:schemeClr val="accent3">
                          <a:lumMod val="60000"/>
                        </a:schemeClr>
                      </a:solidFill>
                      <a:latin typeface="+mn-lt"/>
                      <a:ea typeface="+mn-ea"/>
                      <a:cs typeface="+mn-cs"/>
                    </a:defRPr>
                  </a:pPr>
                  <a:endParaRPr lang="zh-CN"/>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11-B158-4B49-A6C1-944CC135A39D}"/>
                </c:ext>
              </c:extLst>
            </c:dLbl>
            <c:dLbl>
              <c:idx val="9"/>
              <c:spPr>
                <a:solidFill>
                  <a:sysClr val="window" lastClr="FFFFFF"/>
                </a:solidFill>
                <a:ln>
                  <a:solidFill>
                    <a:srgbClr val="5B9BD5"/>
                  </a:solidFill>
                </a:ln>
                <a:effectLst/>
              </c:spPr>
              <c:txPr>
                <a:bodyPr rot="0" spcFirstLastPara="1" vertOverflow="clip" horzOverflow="clip" vert="horz" wrap="square" lIns="38100" tIns="19050" rIns="38100" bIns="19050" anchor="ctr" anchorCtr="1">
                  <a:spAutoFit/>
                </a:bodyPr>
                <a:lstStyle/>
                <a:p>
                  <a:pPr>
                    <a:defRPr sz="1800" b="1" i="0" u="none" strike="noStrike" kern="1200" baseline="0">
                      <a:solidFill>
                        <a:schemeClr val="accent4">
                          <a:lumMod val="60000"/>
                        </a:schemeClr>
                      </a:solidFill>
                      <a:latin typeface="+mn-lt"/>
                      <a:ea typeface="+mn-ea"/>
                      <a:cs typeface="+mn-cs"/>
                    </a:defRPr>
                  </a:pPr>
                  <a:endParaRPr lang="zh-CN"/>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13-B158-4B49-A6C1-944CC135A39D}"/>
                </c:ext>
              </c:extLst>
            </c:dLbl>
            <c:spPr>
              <a:solidFill>
                <a:sysClr val="window" lastClr="FFFFFF"/>
              </a:solidFill>
              <a:ln>
                <a:solidFill>
                  <a:srgbClr val="5B9BD5"/>
                </a:solidFill>
              </a:ln>
              <a:effectLst/>
            </c:spPr>
            <c:txPr>
              <a:bodyPr rot="0" spcFirstLastPara="1" vertOverflow="clip" horzOverflow="clip" vert="horz" wrap="square" lIns="38100" tIns="19050" rIns="38100" bIns="19050" anchor="ctr" anchorCtr="1">
                <a:spAutoFit/>
              </a:bodyPr>
              <a:lstStyle/>
              <a:p>
                <a:pPr>
                  <a:defRPr sz="1800" b="1" i="0" u="none" strike="noStrike" kern="1200" baseline="0">
                    <a:solidFill>
                      <a:schemeClr val="accent1"/>
                    </a:solidFill>
                    <a:latin typeface="+mn-lt"/>
                    <a:ea typeface="+mn-ea"/>
                    <a:cs typeface="+mn-cs"/>
                  </a:defRPr>
                </a:pPr>
                <a:endParaRPr lang="zh-CN"/>
              </a:p>
            </c:txPr>
            <c:showLegendKey val="0"/>
            <c:showVal val="0"/>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Sheet1!$A$1:$A$10</c:f>
              <c:strCache>
                <c:ptCount val="10"/>
                <c:pt idx="0">
                  <c:v>实体</c:v>
                </c:pt>
                <c:pt idx="1">
                  <c:v>值对象</c:v>
                </c:pt>
                <c:pt idx="2">
                  <c:v>聚合</c:v>
                </c:pt>
                <c:pt idx="3">
                  <c:v>聚合根</c:v>
                </c:pt>
                <c:pt idx="4">
                  <c:v>限界上下文</c:v>
                </c:pt>
                <c:pt idx="5">
                  <c:v>工厂</c:v>
                </c:pt>
                <c:pt idx="6">
                  <c:v>仓储</c:v>
                </c:pt>
                <c:pt idx="7">
                  <c:v>服务</c:v>
                </c:pt>
                <c:pt idx="8">
                  <c:v>事件</c:v>
                </c:pt>
                <c:pt idx="9">
                  <c:v>DTO</c:v>
                </c:pt>
              </c:strCache>
            </c:strRef>
          </c:cat>
          <c:val>
            <c:numRef>
              <c:f>Sheet1!$B$1:$B$10</c:f>
              <c:numCache>
                <c:formatCode>General</c:formatCode>
                <c:ptCount val="10"/>
                <c:pt idx="0">
                  <c:v>1</c:v>
                </c:pt>
                <c:pt idx="1">
                  <c:v>1</c:v>
                </c:pt>
                <c:pt idx="2">
                  <c:v>1</c:v>
                </c:pt>
                <c:pt idx="3">
                  <c:v>1</c:v>
                </c:pt>
                <c:pt idx="4">
                  <c:v>1</c:v>
                </c:pt>
                <c:pt idx="5">
                  <c:v>1</c:v>
                </c:pt>
                <c:pt idx="6">
                  <c:v>1</c:v>
                </c:pt>
                <c:pt idx="7">
                  <c:v>1</c:v>
                </c:pt>
                <c:pt idx="8">
                  <c:v>1</c:v>
                </c:pt>
                <c:pt idx="9">
                  <c:v>1</c:v>
                </c:pt>
              </c:numCache>
            </c:numRef>
          </c:val>
          <c:extLst>
            <c:ext xmlns:c16="http://schemas.microsoft.com/office/drawing/2014/chart" uri="{C3380CC4-5D6E-409C-BE32-E72D297353CC}">
              <c16:uniqueId val="{00000014-B158-4B49-A6C1-944CC135A39D}"/>
            </c:ext>
          </c:extLst>
        </c:ser>
        <c:dLbls>
          <c:showLegendKey val="0"/>
          <c:showVal val="0"/>
          <c:showCatName val="1"/>
          <c:showSerName val="0"/>
          <c:showPercent val="0"/>
          <c:showBubbleSize val="0"/>
          <c:showLeaderLines val="0"/>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2ED45F-3F5D-4FD6-8592-E5182CA80DA8}" type="doc">
      <dgm:prSet loTypeId="urn:microsoft.com/office/officeart/2005/8/layout/cycle6" loCatId="relationship" qsTypeId="urn:microsoft.com/office/officeart/2005/8/quickstyle/simple1" qsCatId="simple" csTypeId="urn:microsoft.com/office/officeart/2005/8/colors/accent2_1" csCatId="accent2" phldr="1"/>
      <dgm:spPr/>
      <dgm:t>
        <a:bodyPr/>
        <a:lstStyle/>
        <a:p>
          <a:endParaRPr lang="zh-CN" altLang="en-US"/>
        </a:p>
      </dgm:t>
    </dgm:pt>
    <dgm:pt modelId="{CC962239-70DC-49A2-B91A-4C8DE21E98A2}">
      <dgm:prSet phldrT="[文本]"/>
      <dgm:spPr/>
      <dgm:t>
        <a:bodyPr/>
        <a:lstStyle/>
        <a:p>
          <a:r>
            <a:rPr lang="zh-CN" altLang="en-US" dirty="0" smtClean="0"/>
            <a:t>有边界的抽象</a:t>
          </a:r>
          <a:endParaRPr lang="zh-CN" altLang="en-US" dirty="0"/>
        </a:p>
      </dgm:t>
    </dgm:pt>
    <dgm:pt modelId="{8D4E5CED-415F-4532-822D-CF0E51D99375}" type="parTrans" cxnId="{7BAEADB7-F431-45D8-B101-BABDD827C48A}">
      <dgm:prSet/>
      <dgm:spPr/>
      <dgm:t>
        <a:bodyPr/>
        <a:lstStyle/>
        <a:p>
          <a:endParaRPr lang="zh-CN" altLang="en-US"/>
        </a:p>
      </dgm:t>
    </dgm:pt>
    <dgm:pt modelId="{C165096E-BE85-4F70-81C5-F236ECC39130}" type="sibTrans" cxnId="{7BAEADB7-F431-45D8-B101-BABDD827C48A}">
      <dgm:prSet>
        <dgm:style>
          <a:lnRef idx="3">
            <a:schemeClr val="accent4"/>
          </a:lnRef>
          <a:fillRef idx="0">
            <a:schemeClr val="accent4"/>
          </a:fillRef>
          <a:effectRef idx="2">
            <a:schemeClr val="accent4"/>
          </a:effectRef>
          <a:fontRef idx="minor">
            <a:schemeClr val="tx1"/>
          </a:fontRef>
        </dgm:style>
      </dgm:prSet>
      <dgm:spPr>
        <a:ln/>
      </dgm:spPr>
      <dgm:t>
        <a:bodyPr/>
        <a:lstStyle/>
        <a:p>
          <a:endParaRPr lang="zh-CN" altLang="en-US"/>
        </a:p>
      </dgm:t>
    </dgm:pt>
    <dgm:pt modelId="{BA94B12B-01F6-4916-8345-B36EBFA86D1F}">
      <dgm:prSet phldrT="[文本]"/>
      <dgm:spPr/>
      <dgm:t>
        <a:bodyPr/>
        <a:lstStyle/>
        <a:p>
          <a:r>
            <a:rPr lang="zh-CN" altLang="en-US" dirty="0" smtClean="0"/>
            <a:t>反映业务</a:t>
          </a:r>
          <a:endParaRPr lang="en-US" altLang="zh-CN" dirty="0" smtClean="0"/>
        </a:p>
        <a:p>
          <a:r>
            <a:rPr lang="zh-CN" altLang="en-US" dirty="0" smtClean="0"/>
            <a:t>无关技术</a:t>
          </a:r>
          <a:endParaRPr lang="zh-CN" altLang="en-US" dirty="0"/>
        </a:p>
      </dgm:t>
    </dgm:pt>
    <dgm:pt modelId="{28801515-565A-40B7-B314-679B56D23FF2}" type="parTrans" cxnId="{32898FF7-AA33-4DAD-AF98-2CE2040FC2EB}">
      <dgm:prSet/>
      <dgm:spPr/>
      <dgm:t>
        <a:bodyPr/>
        <a:lstStyle/>
        <a:p>
          <a:endParaRPr lang="zh-CN" altLang="en-US"/>
        </a:p>
      </dgm:t>
    </dgm:pt>
    <dgm:pt modelId="{C23D1001-7776-43F7-AD4A-E12EADFF3591}" type="sibTrans" cxnId="{32898FF7-AA33-4DAD-AF98-2CE2040FC2EB}">
      <dgm:prSet>
        <dgm:style>
          <a:lnRef idx="3">
            <a:schemeClr val="accent4"/>
          </a:lnRef>
          <a:fillRef idx="0">
            <a:schemeClr val="accent4"/>
          </a:fillRef>
          <a:effectRef idx="2">
            <a:schemeClr val="accent4"/>
          </a:effectRef>
          <a:fontRef idx="minor">
            <a:schemeClr val="tx1"/>
          </a:fontRef>
        </dgm:style>
      </dgm:prSet>
      <dgm:spPr/>
      <dgm:t>
        <a:bodyPr/>
        <a:lstStyle/>
        <a:p>
          <a:endParaRPr lang="zh-CN" altLang="en-US"/>
        </a:p>
      </dgm:t>
    </dgm:pt>
    <dgm:pt modelId="{D7A23241-30F4-4762-A4AC-DC50EEC0FC0F}">
      <dgm:prSet phldrT="[文本]"/>
      <dgm:spPr/>
      <dgm:t>
        <a:bodyPr/>
        <a:lstStyle/>
        <a:p>
          <a:r>
            <a:rPr lang="zh-CN" altLang="en-US" dirty="0" smtClean="0"/>
            <a:t>业务逻辑在模型中</a:t>
          </a:r>
          <a:endParaRPr lang="zh-CN" altLang="en-US" dirty="0"/>
        </a:p>
      </dgm:t>
    </dgm:pt>
    <dgm:pt modelId="{9BEB8AA9-7230-4CCB-8CD8-EDFC0DB55C2B}" type="parTrans" cxnId="{93C3EE3A-B2A2-4D9E-BD9C-595CC5A36F3E}">
      <dgm:prSet/>
      <dgm:spPr/>
      <dgm:t>
        <a:bodyPr/>
        <a:lstStyle/>
        <a:p>
          <a:endParaRPr lang="zh-CN" altLang="en-US"/>
        </a:p>
      </dgm:t>
    </dgm:pt>
    <dgm:pt modelId="{3B73CFFB-3BAB-42A1-A0C9-0CD33FB5A592}" type="sibTrans" cxnId="{93C3EE3A-B2A2-4D9E-BD9C-595CC5A36F3E}">
      <dgm:prSet>
        <dgm:style>
          <a:lnRef idx="3">
            <a:schemeClr val="accent4"/>
          </a:lnRef>
          <a:fillRef idx="0">
            <a:schemeClr val="accent4"/>
          </a:fillRef>
          <a:effectRef idx="2">
            <a:schemeClr val="accent4"/>
          </a:effectRef>
          <a:fontRef idx="minor">
            <a:schemeClr val="tx1"/>
          </a:fontRef>
        </dgm:style>
      </dgm:prSet>
      <dgm:spPr/>
      <dgm:t>
        <a:bodyPr/>
        <a:lstStyle/>
        <a:p>
          <a:endParaRPr lang="zh-CN" altLang="en-US"/>
        </a:p>
      </dgm:t>
    </dgm:pt>
    <dgm:pt modelId="{E529046A-09F7-468D-86A7-0092FA251189}">
      <dgm:prSet phldrT="[文本]"/>
      <dgm:spPr/>
      <dgm:t>
        <a:bodyPr/>
        <a:lstStyle/>
        <a:p>
          <a:r>
            <a:rPr lang="zh-CN" altLang="en-US" dirty="0" smtClean="0"/>
            <a:t>通用语言</a:t>
          </a:r>
          <a:endParaRPr lang="zh-CN" altLang="en-US" dirty="0"/>
        </a:p>
      </dgm:t>
    </dgm:pt>
    <dgm:pt modelId="{A8F25B8B-DB28-4D78-AA98-749A10DA7820}" type="parTrans" cxnId="{3AC0212D-9C53-4C1C-926F-7E680042A29E}">
      <dgm:prSet/>
      <dgm:spPr/>
      <dgm:t>
        <a:bodyPr/>
        <a:lstStyle/>
        <a:p>
          <a:endParaRPr lang="zh-CN" altLang="en-US"/>
        </a:p>
      </dgm:t>
    </dgm:pt>
    <dgm:pt modelId="{F75BAD67-FAED-4A47-9D40-6346CAF40580}" type="sibTrans" cxnId="{3AC0212D-9C53-4C1C-926F-7E680042A29E}">
      <dgm:prSet>
        <dgm:style>
          <a:lnRef idx="3">
            <a:schemeClr val="accent4"/>
          </a:lnRef>
          <a:fillRef idx="0">
            <a:schemeClr val="accent4"/>
          </a:fillRef>
          <a:effectRef idx="2">
            <a:schemeClr val="accent4"/>
          </a:effectRef>
          <a:fontRef idx="minor">
            <a:schemeClr val="tx1"/>
          </a:fontRef>
        </dgm:style>
      </dgm:prSet>
      <dgm:spPr>
        <a:ln/>
      </dgm:spPr>
      <dgm:t>
        <a:bodyPr/>
        <a:lstStyle/>
        <a:p>
          <a:endParaRPr lang="zh-CN" altLang="en-US"/>
        </a:p>
      </dgm:t>
    </dgm:pt>
    <dgm:pt modelId="{8FB156E8-F92F-4A8A-9CDB-33D217F35A56}">
      <dgm:prSet phldrT="[文本]"/>
      <dgm:spPr/>
      <dgm:t>
        <a:bodyPr/>
        <a:lstStyle/>
        <a:p>
          <a:r>
            <a:rPr lang="zh-CN" altLang="en-US" dirty="0" smtClean="0"/>
            <a:t>驱动软件设计</a:t>
          </a:r>
          <a:endParaRPr lang="zh-CN" altLang="en-US" dirty="0"/>
        </a:p>
      </dgm:t>
    </dgm:pt>
    <dgm:pt modelId="{0384094E-57F5-4E9C-AD27-B3189DF634B8}" type="parTrans" cxnId="{D72B219B-C61F-4393-A999-FF53B56DDD97}">
      <dgm:prSet/>
      <dgm:spPr/>
      <dgm:t>
        <a:bodyPr/>
        <a:lstStyle/>
        <a:p>
          <a:endParaRPr lang="zh-CN" altLang="en-US"/>
        </a:p>
      </dgm:t>
    </dgm:pt>
    <dgm:pt modelId="{22F448C0-28A6-474A-BF3D-C29BEF2C0475}" type="sibTrans" cxnId="{D72B219B-C61F-4393-A999-FF53B56DDD97}">
      <dgm:prSet>
        <dgm:style>
          <a:lnRef idx="3">
            <a:schemeClr val="accent4"/>
          </a:lnRef>
          <a:fillRef idx="0">
            <a:schemeClr val="accent4"/>
          </a:fillRef>
          <a:effectRef idx="2">
            <a:schemeClr val="accent4"/>
          </a:effectRef>
          <a:fontRef idx="minor">
            <a:schemeClr val="tx1"/>
          </a:fontRef>
        </dgm:style>
      </dgm:prSet>
      <dgm:spPr>
        <a:ln/>
      </dgm:spPr>
      <dgm:t>
        <a:bodyPr/>
        <a:lstStyle/>
        <a:p>
          <a:endParaRPr lang="zh-CN" altLang="en-US"/>
        </a:p>
      </dgm:t>
    </dgm:pt>
    <dgm:pt modelId="{8F0437F8-64CD-4FA1-9D31-97B163E1B3B1}" type="pres">
      <dgm:prSet presAssocID="{EC2ED45F-3F5D-4FD6-8592-E5182CA80DA8}" presName="cycle" presStyleCnt="0">
        <dgm:presLayoutVars>
          <dgm:dir/>
          <dgm:resizeHandles val="exact"/>
        </dgm:presLayoutVars>
      </dgm:prSet>
      <dgm:spPr/>
      <dgm:t>
        <a:bodyPr/>
        <a:lstStyle/>
        <a:p>
          <a:endParaRPr lang="zh-CN" altLang="en-US"/>
        </a:p>
      </dgm:t>
    </dgm:pt>
    <dgm:pt modelId="{26F14F2F-FD6C-4A0B-A1BE-323587AF3A03}" type="pres">
      <dgm:prSet presAssocID="{CC962239-70DC-49A2-B91A-4C8DE21E98A2}" presName="node" presStyleLbl="node1" presStyleIdx="0" presStyleCnt="5">
        <dgm:presLayoutVars>
          <dgm:bulletEnabled val="1"/>
        </dgm:presLayoutVars>
      </dgm:prSet>
      <dgm:spPr/>
      <dgm:t>
        <a:bodyPr/>
        <a:lstStyle/>
        <a:p>
          <a:endParaRPr lang="zh-CN" altLang="en-US"/>
        </a:p>
      </dgm:t>
    </dgm:pt>
    <dgm:pt modelId="{3C7E632E-47F2-4C50-9212-9B03917CF579}" type="pres">
      <dgm:prSet presAssocID="{CC962239-70DC-49A2-B91A-4C8DE21E98A2}" presName="spNode" presStyleCnt="0"/>
      <dgm:spPr/>
    </dgm:pt>
    <dgm:pt modelId="{97112E37-9616-48CF-B8DD-AEB4D7A4A92F}" type="pres">
      <dgm:prSet presAssocID="{C165096E-BE85-4F70-81C5-F236ECC39130}" presName="sibTrans" presStyleLbl="sibTrans1D1" presStyleIdx="0" presStyleCnt="5"/>
      <dgm:spPr/>
      <dgm:t>
        <a:bodyPr/>
        <a:lstStyle/>
        <a:p>
          <a:endParaRPr lang="zh-CN" altLang="en-US"/>
        </a:p>
      </dgm:t>
    </dgm:pt>
    <dgm:pt modelId="{E80D31BE-0823-46C9-B053-64845F67E608}" type="pres">
      <dgm:prSet presAssocID="{BA94B12B-01F6-4916-8345-B36EBFA86D1F}" presName="node" presStyleLbl="node1" presStyleIdx="1" presStyleCnt="5">
        <dgm:presLayoutVars>
          <dgm:bulletEnabled val="1"/>
        </dgm:presLayoutVars>
      </dgm:prSet>
      <dgm:spPr/>
      <dgm:t>
        <a:bodyPr/>
        <a:lstStyle/>
        <a:p>
          <a:endParaRPr lang="zh-CN" altLang="en-US"/>
        </a:p>
      </dgm:t>
    </dgm:pt>
    <dgm:pt modelId="{E16A31B2-53FC-449E-BFD9-DB448E289D57}" type="pres">
      <dgm:prSet presAssocID="{BA94B12B-01F6-4916-8345-B36EBFA86D1F}" presName="spNode" presStyleCnt="0"/>
      <dgm:spPr/>
    </dgm:pt>
    <dgm:pt modelId="{A56B6848-F483-428F-B4CE-C349F1EA820B}" type="pres">
      <dgm:prSet presAssocID="{C23D1001-7776-43F7-AD4A-E12EADFF3591}" presName="sibTrans" presStyleLbl="sibTrans1D1" presStyleIdx="1" presStyleCnt="5"/>
      <dgm:spPr/>
      <dgm:t>
        <a:bodyPr/>
        <a:lstStyle/>
        <a:p>
          <a:endParaRPr lang="zh-CN" altLang="en-US"/>
        </a:p>
      </dgm:t>
    </dgm:pt>
    <dgm:pt modelId="{63E701DA-B0AA-4107-86F0-1C85F065A967}" type="pres">
      <dgm:prSet presAssocID="{D7A23241-30F4-4762-A4AC-DC50EEC0FC0F}" presName="node" presStyleLbl="node1" presStyleIdx="2" presStyleCnt="5">
        <dgm:presLayoutVars>
          <dgm:bulletEnabled val="1"/>
        </dgm:presLayoutVars>
      </dgm:prSet>
      <dgm:spPr/>
      <dgm:t>
        <a:bodyPr/>
        <a:lstStyle/>
        <a:p>
          <a:endParaRPr lang="zh-CN" altLang="en-US"/>
        </a:p>
      </dgm:t>
    </dgm:pt>
    <dgm:pt modelId="{406F9F98-D885-4E4D-B360-F53AC9B0AD4C}" type="pres">
      <dgm:prSet presAssocID="{D7A23241-30F4-4762-A4AC-DC50EEC0FC0F}" presName="spNode" presStyleCnt="0"/>
      <dgm:spPr/>
    </dgm:pt>
    <dgm:pt modelId="{E127F0CD-43E9-478F-BC15-297E85B0EDC1}" type="pres">
      <dgm:prSet presAssocID="{3B73CFFB-3BAB-42A1-A0C9-0CD33FB5A592}" presName="sibTrans" presStyleLbl="sibTrans1D1" presStyleIdx="2" presStyleCnt="5"/>
      <dgm:spPr/>
      <dgm:t>
        <a:bodyPr/>
        <a:lstStyle/>
        <a:p>
          <a:endParaRPr lang="zh-CN" altLang="en-US"/>
        </a:p>
      </dgm:t>
    </dgm:pt>
    <dgm:pt modelId="{D6A2AD93-FA1D-422F-862F-67598EC8CF30}" type="pres">
      <dgm:prSet presAssocID="{E529046A-09F7-468D-86A7-0092FA251189}" presName="node" presStyleLbl="node1" presStyleIdx="3" presStyleCnt="5">
        <dgm:presLayoutVars>
          <dgm:bulletEnabled val="1"/>
        </dgm:presLayoutVars>
      </dgm:prSet>
      <dgm:spPr/>
      <dgm:t>
        <a:bodyPr/>
        <a:lstStyle/>
        <a:p>
          <a:endParaRPr lang="zh-CN" altLang="en-US"/>
        </a:p>
      </dgm:t>
    </dgm:pt>
    <dgm:pt modelId="{53A91D08-D9E4-43DE-B0BF-5BA3A59AA41A}" type="pres">
      <dgm:prSet presAssocID="{E529046A-09F7-468D-86A7-0092FA251189}" presName="spNode" presStyleCnt="0"/>
      <dgm:spPr/>
    </dgm:pt>
    <dgm:pt modelId="{F3789F6C-A75C-4BA3-9184-278A938AC944}" type="pres">
      <dgm:prSet presAssocID="{F75BAD67-FAED-4A47-9D40-6346CAF40580}" presName="sibTrans" presStyleLbl="sibTrans1D1" presStyleIdx="3" presStyleCnt="5"/>
      <dgm:spPr/>
      <dgm:t>
        <a:bodyPr/>
        <a:lstStyle/>
        <a:p>
          <a:endParaRPr lang="zh-CN" altLang="en-US"/>
        </a:p>
      </dgm:t>
    </dgm:pt>
    <dgm:pt modelId="{A4EA6D4E-1927-4741-A422-90C2CDF0C2F9}" type="pres">
      <dgm:prSet presAssocID="{8FB156E8-F92F-4A8A-9CDB-33D217F35A56}" presName="node" presStyleLbl="node1" presStyleIdx="4" presStyleCnt="5">
        <dgm:presLayoutVars>
          <dgm:bulletEnabled val="1"/>
        </dgm:presLayoutVars>
      </dgm:prSet>
      <dgm:spPr/>
      <dgm:t>
        <a:bodyPr/>
        <a:lstStyle/>
        <a:p>
          <a:endParaRPr lang="zh-CN" altLang="en-US"/>
        </a:p>
      </dgm:t>
    </dgm:pt>
    <dgm:pt modelId="{83AC9100-38D0-4552-86DD-73D0F2E62749}" type="pres">
      <dgm:prSet presAssocID="{8FB156E8-F92F-4A8A-9CDB-33D217F35A56}" presName="spNode" presStyleCnt="0"/>
      <dgm:spPr/>
    </dgm:pt>
    <dgm:pt modelId="{5525CC19-1F27-4A04-9E8D-4DDA39CEF41E}" type="pres">
      <dgm:prSet presAssocID="{22F448C0-28A6-474A-BF3D-C29BEF2C0475}" presName="sibTrans" presStyleLbl="sibTrans1D1" presStyleIdx="4" presStyleCnt="5"/>
      <dgm:spPr/>
      <dgm:t>
        <a:bodyPr/>
        <a:lstStyle/>
        <a:p>
          <a:endParaRPr lang="zh-CN" altLang="en-US"/>
        </a:p>
      </dgm:t>
    </dgm:pt>
  </dgm:ptLst>
  <dgm:cxnLst>
    <dgm:cxn modelId="{32898FF7-AA33-4DAD-AF98-2CE2040FC2EB}" srcId="{EC2ED45F-3F5D-4FD6-8592-E5182CA80DA8}" destId="{BA94B12B-01F6-4916-8345-B36EBFA86D1F}" srcOrd="1" destOrd="0" parTransId="{28801515-565A-40B7-B314-679B56D23FF2}" sibTransId="{C23D1001-7776-43F7-AD4A-E12EADFF3591}"/>
    <dgm:cxn modelId="{7E246902-9F9C-4742-8D57-C883CFC59D95}" type="presOf" srcId="{BA94B12B-01F6-4916-8345-B36EBFA86D1F}" destId="{E80D31BE-0823-46C9-B053-64845F67E608}" srcOrd="0" destOrd="0" presId="urn:microsoft.com/office/officeart/2005/8/layout/cycle6"/>
    <dgm:cxn modelId="{7BAEADB7-F431-45D8-B101-BABDD827C48A}" srcId="{EC2ED45F-3F5D-4FD6-8592-E5182CA80DA8}" destId="{CC962239-70DC-49A2-B91A-4C8DE21E98A2}" srcOrd="0" destOrd="0" parTransId="{8D4E5CED-415F-4532-822D-CF0E51D99375}" sibTransId="{C165096E-BE85-4F70-81C5-F236ECC39130}"/>
    <dgm:cxn modelId="{839756CD-8403-4A6A-A98A-EDE8BEE18D07}" type="presOf" srcId="{8FB156E8-F92F-4A8A-9CDB-33D217F35A56}" destId="{A4EA6D4E-1927-4741-A422-90C2CDF0C2F9}" srcOrd="0" destOrd="0" presId="urn:microsoft.com/office/officeart/2005/8/layout/cycle6"/>
    <dgm:cxn modelId="{0D4853DD-7AB5-4ACA-B692-77E93021941E}" type="presOf" srcId="{D7A23241-30F4-4762-A4AC-DC50EEC0FC0F}" destId="{63E701DA-B0AA-4107-86F0-1C85F065A967}" srcOrd="0" destOrd="0" presId="urn:microsoft.com/office/officeart/2005/8/layout/cycle6"/>
    <dgm:cxn modelId="{5654A882-EA29-4936-B707-D8F8BAB99F02}" type="presOf" srcId="{C23D1001-7776-43F7-AD4A-E12EADFF3591}" destId="{A56B6848-F483-428F-B4CE-C349F1EA820B}" srcOrd="0" destOrd="0" presId="urn:microsoft.com/office/officeart/2005/8/layout/cycle6"/>
    <dgm:cxn modelId="{B7BDF96E-52EA-480D-B864-41F4B5336EFD}" type="presOf" srcId="{EC2ED45F-3F5D-4FD6-8592-E5182CA80DA8}" destId="{8F0437F8-64CD-4FA1-9D31-97B163E1B3B1}" srcOrd="0" destOrd="0" presId="urn:microsoft.com/office/officeart/2005/8/layout/cycle6"/>
    <dgm:cxn modelId="{2C630157-70A0-4FD1-A1AA-0A4E33B690FF}" type="presOf" srcId="{3B73CFFB-3BAB-42A1-A0C9-0CD33FB5A592}" destId="{E127F0CD-43E9-478F-BC15-297E85B0EDC1}" srcOrd="0" destOrd="0" presId="urn:microsoft.com/office/officeart/2005/8/layout/cycle6"/>
    <dgm:cxn modelId="{A89E7B62-0E74-4DD2-837C-EEC1EB901FB2}" type="presOf" srcId="{CC962239-70DC-49A2-B91A-4C8DE21E98A2}" destId="{26F14F2F-FD6C-4A0B-A1BE-323587AF3A03}" srcOrd="0" destOrd="0" presId="urn:microsoft.com/office/officeart/2005/8/layout/cycle6"/>
    <dgm:cxn modelId="{53206B20-6D45-4F89-8F32-5E26377F8F2B}" type="presOf" srcId="{22F448C0-28A6-474A-BF3D-C29BEF2C0475}" destId="{5525CC19-1F27-4A04-9E8D-4DDA39CEF41E}" srcOrd="0" destOrd="0" presId="urn:microsoft.com/office/officeart/2005/8/layout/cycle6"/>
    <dgm:cxn modelId="{93C3EE3A-B2A2-4D9E-BD9C-595CC5A36F3E}" srcId="{EC2ED45F-3F5D-4FD6-8592-E5182CA80DA8}" destId="{D7A23241-30F4-4762-A4AC-DC50EEC0FC0F}" srcOrd="2" destOrd="0" parTransId="{9BEB8AA9-7230-4CCB-8CD8-EDFC0DB55C2B}" sibTransId="{3B73CFFB-3BAB-42A1-A0C9-0CD33FB5A592}"/>
    <dgm:cxn modelId="{D72B219B-C61F-4393-A999-FF53B56DDD97}" srcId="{EC2ED45F-3F5D-4FD6-8592-E5182CA80DA8}" destId="{8FB156E8-F92F-4A8A-9CDB-33D217F35A56}" srcOrd="4" destOrd="0" parTransId="{0384094E-57F5-4E9C-AD27-B3189DF634B8}" sibTransId="{22F448C0-28A6-474A-BF3D-C29BEF2C0475}"/>
    <dgm:cxn modelId="{CB7B74FE-AE6A-4450-A515-1373EBCB0578}" type="presOf" srcId="{F75BAD67-FAED-4A47-9D40-6346CAF40580}" destId="{F3789F6C-A75C-4BA3-9184-278A938AC944}" srcOrd="0" destOrd="0" presId="urn:microsoft.com/office/officeart/2005/8/layout/cycle6"/>
    <dgm:cxn modelId="{B2676B69-1850-46F9-892C-64F25E1BE00D}" type="presOf" srcId="{E529046A-09F7-468D-86A7-0092FA251189}" destId="{D6A2AD93-FA1D-422F-862F-67598EC8CF30}" srcOrd="0" destOrd="0" presId="urn:microsoft.com/office/officeart/2005/8/layout/cycle6"/>
    <dgm:cxn modelId="{1A63FDDE-AB5A-4DEC-A939-DE6DFC179449}" type="presOf" srcId="{C165096E-BE85-4F70-81C5-F236ECC39130}" destId="{97112E37-9616-48CF-B8DD-AEB4D7A4A92F}" srcOrd="0" destOrd="0" presId="urn:microsoft.com/office/officeart/2005/8/layout/cycle6"/>
    <dgm:cxn modelId="{3AC0212D-9C53-4C1C-926F-7E680042A29E}" srcId="{EC2ED45F-3F5D-4FD6-8592-E5182CA80DA8}" destId="{E529046A-09F7-468D-86A7-0092FA251189}" srcOrd="3" destOrd="0" parTransId="{A8F25B8B-DB28-4D78-AA98-749A10DA7820}" sibTransId="{F75BAD67-FAED-4A47-9D40-6346CAF40580}"/>
    <dgm:cxn modelId="{FDAD1AFA-06DA-4DBD-8C25-7A3C72F2577F}" type="presParOf" srcId="{8F0437F8-64CD-4FA1-9D31-97B163E1B3B1}" destId="{26F14F2F-FD6C-4A0B-A1BE-323587AF3A03}" srcOrd="0" destOrd="0" presId="urn:microsoft.com/office/officeart/2005/8/layout/cycle6"/>
    <dgm:cxn modelId="{2F3DC633-B3BF-45AE-B172-146465C88DFE}" type="presParOf" srcId="{8F0437F8-64CD-4FA1-9D31-97B163E1B3B1}" destId="{3C7E632E-47F2-4C50-9212-9B03917CF579}" srcOrd="1" destOrd="0" presId="urn:microsoft.com/office/officeart/2005/8/layout/cycle6"/>
    <dgm:cxn modelId="{CCEA6E9C-B43C-4F97-B72F-824C97F351AC}" type="presParOf" srcId="{8F0437F8-64CD-4FA1-9D31-97B163E1B3B1}" destId="{97112E37-9616-48CF-B8DD-AEB4D7A4A92F}" srcOrd="2" destOrd="0" presId="urn:microsoft.com/office/officeart/2005/8/layout/cycle6"/>
    <dgm:cxn modelId="{46CB28BE-36AB-44F5-A6D5-68D46D167785}" type="presParOf" srcId="{8F0437F8-64CD-4FA1-9D31-97B163E1B3B1}" destId="{E80D31BE-0823-46C9-B053-64845F67E608}" srcOrd="3" destOrd="0" presId="urn:microsoft.com/office/officeart/2005/8/layout/cycle6"/>
    <dgm:cxn modelId="{060F9AF3-C69C-45E7-AE07-2DB70F99F2F6}" type="presParOf" srcId="{8F0437F8-64CD-4FA1-9D31-97B163E1B3B1}" destId="{E16A31B2-53FC-449E-BFD9-DB448E289D57}" srcOrd="4" destOrd="0" presId="urn:microsoft.com/office/officeart/2005/8/layout/cycle6"/>
    <dgm:cxn modelId="{6AAB6490-69AF-4B56-BAA9-735282E989FB}" type="presParOf" srcId="{8F0437F8-64CD-4FA1-9D31-97B163E1B3B1}" destId="{A56B6848-F483-428F-B4CE-C349F1EA820B}" srcOrd="5" destOrd="0" presId="urn:microsoft.com/office/officeart/2005/8/layout/cycle6"/>
    <dgm:cxn modelId="{E4F0C502-B25E-41E8-ABFA-C3935015EDCF}" type="presParOf" srcId="{8F0437F8-64CD-4FA1-9D31-97B163E1B3B1}" destId="{63E701DA-B0AA-4107-86F0-1C85F065A967}" srcOrd="6" destOrd="0" presId="urn:microsoft.com/office/officeart/2005/8/layout/cycle6"/>
    <dgm:cxn modelId="{D751551F-445C-435E-B431-510D967E2EB0}" type="presParOf" srcId="{8F0437F8-64CD-4FA1-9D31-97B163E1B3B1}" destId="{406F9F98-D885-4E4D-B360-F53AC9B0AD4C}" srcOrd="7" destOrd="0" presId="urn:microsoft.com/office/officeart/2005/8/layout/cycle6"/>
    <dgm:cxn modelId="{4CAD06D8-7309-41BE-B66B-4AA348C77DC6}" type="presParOf" srcId="{8F0437F8-64CD-4FA1-9D31-97B163E1B3B1}" destId="{E127F0CD-43E9-478F-BC15-297E85B0EDC1}" srcOrd="8" destOrd="0" presId="urn:microsoft.com/office/officeart/2005/8/layout/cycle6"/>
    <dgm:cxn modelId="{ED7466CC-B81D-42A9-87AF-7B428279062C}" type="presParOf" srcId="{8F0437F8-64CD-4FA1-9D31-97B163E1B3B1}" destId="{D6A2AD93-FA1D-422F-862F-67598EC8CF30}" srcOrd="9" destOrd="0" presId="urn:microsoft.com/office/officeart/2005/8/layout/cycle6"/>
    <dgm:cxn modelId="{CC02F5F5-F9F7-4D58-B0CE-327BC0B8A628}" type="presParOf" srcId="{8F0437F8-64CD-4FA1-9D31-97B163E1B3B1}" destId="{53A91D08-D9E4-43DE-B0BF-5BA3A59AA41A}" srcOrd="10" destOrd="0" presId="urn:microsoft.com/office/officeart/2005/8/layout/cycle6"/>
    <dgm:cxn modelId="{7F2126F2-2CFF-4F32-BC1D-3D90C9C0D4DD}" type="presParOf" srcId="{8F0437F8-64CD-4FA1-9D31-97B163E1B3B1}" destId="{F3789F6C-A75C-4BA3-9184-278A938AC944}" srcOrd="11" destOrd="0" presId="urn:microsoft.com/office/officeart/2005/8/layout/cycle6"/>
    <dgm:cxn modelId="{05B5162D-1789-4572-93DA-499BADDB9B12}" type="presParOf" srcId="{8F0437F8-64CD-4FA1-9D31-97B163E1B3B1}" destId="{A4EA6D4E-1927-4741-A422-90C2CDF0C2F9}" srcOrd="12" destOrd="0" presId="urn:microsoft.com/office/officeart/2005/8/layout/cycle6"/>
    <dgm:cxn modelId="{F55AEB99-F33C-49A5-B87A-19A8089BA3D4}" type="presParOf" srcId="{8F0437F8-64CD-4FA1-9D31-97B163E1B3B1}" destId="{83AC9100-38D0-4552-86DD-73D0F2E62749}" srcOrd="13" destOrd="0" presId="urn:microsoft.com/office/officeart/2005/8/layout/cycle6"/>
    <dgm:cxn modelId="{5E30D3AE-59A1-4E3A-98B9-740CD4FD479B}" type="presParOf" srcId="{8F0437F8-64CD-4FA1-9D31-97B163E1B3B1}" destId="{5525CC19-1F27-4A04-9E8D-4DDA39CEF41E}"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F14F2F-FD6C-4A0B-A1BE-323587AF3A03}">
      <dsp:nvSpPr>
        <dsp:cNvPr id="0" name=""/>
        <dsp:cNvSpPr/>
      </dsp:nvSpPr>
      <dsp:spPr>
        <a:xfrm>
          <a:off x="2221664" y="2978"/>
          <a:ext cx="1124085" cy="730655"/>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有边界的抽象</a:t>
          </a:r>
          <a:endParaRPr lang="zh-CN" altLang="en-US" sz="1400" kern="1200" dirty="0"/>
        </a:p>
      </dsp:txBody>
      <dsp:txXfrm>
        <a:off x="2257332" y="38646"/>
        <a:ext cx="1052749" cy="659319"/>
      </dsp:txXfrm>
    </dsp:sp>
    <dsp:sp modelId="{97112E37-9616-48CF-B8DD-AEB4D7A4A92F}">
      <dsp:nvSpPr>
        <dsp:cNvPr id="0" name=""/>
        <dsp:cNvSpPr/>
      </dsp:nvSpPr>
      <dsp:spPr>
        <a:xfrm>
          <a:off x="1325111" y="368305"/>
          <a:ext cx="2917192" cy="2917192"/>
        </a:xfrm>
        <a:custGeom>
          <a:avLst/>
          <a:gdLst/>
          <a:ahLst/>
          <a:cxnLst/>
          <a:rect l="0" t="0" r="0" b="0"/>
          <a:pathLst>
            <a:path>
              <a:moveTo>
                <a:pt x="2028346" y="115879"/>
              </a:moveTo>
              <a:arcTo wR="1458596" hR="1458596" stAng="17579567" swAng="1959525"/>
            </a:path>
          </a:pathLst>
        </a:custGeom>
        <a:noFill/>
        <a:ln w="19050" cap="flat" cmpd="sng" algn="ctr">
          <a:solidFill>
            <a:schemeClr val="accent4"/>
          </a:solidFill>
          <a:prstDash val="solid"/>
          <a:miter lim="800000"/>
        </a:ln>
        <a:effectLst/>
      </dsp:spPr>
      <dsp:style>
        <a:lnRef idx="3">
          <a:schemeClr val="accent4"/>
        </a:lnRef>
        <a:fillRef idx="0">
          <a:schemeClr val="accent4"/>
        </a:fillRef>
        <a:effectRef idx="2">
          <a:schemeClr val="accent4"/>
        </a:effectRef>
        <a:fontRef idx="minor">
          <a:schemeClr val="tx1"/>
        </a:fontRef>
      </dsp:style>
    </dsp:sp>
    <dsp:sp modelId="{E80D31BE-0823-46C9-B053-64845F67E608}">
      <dsp:nvSpPr>
        <dsp:cNvPr id="0" name=""/>
        <dsp:cNvSpPr/>
      </dsp:nvSpPr>
      <dsp:spPr>
        <a:xfrm>
          <a:off x="3608872" y="1010843"/>
          <a:ext cx="1124085" cy="730655"/>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反映业务</a:t>
          </a:r>
          <a:endParaRPr lang="en-US" altLang="zh-CN" sz="1400" kern="1200" dirty="0" smtClean="0"/>
        </a:p>
        <a:p>
          <a:pPr lvl="0" algn="ctr" defTabSz="622300">
            <a:lnSpc>
              <a:spcPct val="90000"/>
            </a:lnSpc>
            <a:spcBef>
              <a:spcPct val="0"/>
            </a:spcBef>
            <a:spcAft>
              <a:spcPct val="35000"/>
            </a:spcAft>
          </a:pPr>
          <a:r>
            <a:rPr lang="zh-CN" altLang="en-US" sz="1400" kern="1200" dirty="0" smtClean="0"/>
            <a:t>无关技术</a:t>
          </a:r>
          <a:endParaRPr lang="zh-CN" altLang="en-US" sz="1400" kern="1200" dirty="0"/>
        </a:p>
      </dsp:txBody>
      <dsp:txXfrm>
        <a:off x="3644540" y="1046511"/>
        <a:ext cx="1052749" cy="659319"/>
      </dsp:txXfrm>
    </dsp:sp>
    <dsp:sp modelId="{A56B6848-F483-428F-B4CE-C349F1EA820B}">
      <dsp:nvSpPr>
        <dsp:cNvPr id="0" name=""/>
        <dsp:cNvSpPr/>
      </dsp:nvSpPr>
      <dsp:spPr>
        <a:xfrm>
          <a:off x="1325111" y="368305"/>
          <a:ext cx="2917192" cy="2917192"/>
        </a:xfrm>
        <a:custGeom>
          <a:avLst/>
          <a:gdLst/>
          <a:ahLst/>
          <a:cxnLst/>
          <a:rect l="0" t="0" r="0" b="0"/>
          <a:pathLst>
            <a:path>
              <a:moveTo>
                <a:pt x="2915207" y="1382510"/>
              </a:moveTo>
              <a:arcTo wR="1458596" hR="1458596" stAng="21420592" swAng="2194756"/>
            </a:path>
          </a:pathLst>
        </a:custGeom>
        <a:noFill/>
        <a:ln w="19050" cap="flat" cmpd="sng" algn="ctr">
          <a:solidFill>
            <a:schemeClr val="accent4"/>
          </a:solidFill>
          <a:prstDash val="solid"/>
          <a:miter lim="800000"/>
        </a:ln>
        <a:effectLst/>
      </dsp:spPr>
      <dsp:style>
        <a:lnRef idx="3">
          <a:schemeClr val="accent4"/>
        </a:lnRef>
        <a:fillRef idx="0">
          <a:schemeClr val="accent4"/>
        </a:fillRef>
        <a:effectRef idx="2">
          <a:schemeClr val="accent4"/>
        </a:effectRef>
        <a:fontRef idx="minor">
          <a:schemeClr val="tx1"/>
        </a:fontRef>
      </dsp:style>
    </dsp:sp>
    <dsp:sp modelId="{63E701DA-B0AA-4107-86F0-1C85F065A967}">
      <dsp:nvSpPr>
        <dsp:cNvPr id="0" name=""/>
        <dsp:cNvSpPr/>
      </dsp:nvSpPr>
      <dsp:spPr>
        <a:xfrm>
          <a:off x="3079006" y="2641603"/>
          <a:ext cx="1124085" cy="730655"/>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业务逻辑在模型中</a:t>
          </a:r>
          <a:endParaRPr lang="zh-CN" altLang="en-US" sz="1400" kern="1200" dirty="0"/>
        </a:p>
      </dsp:txBody>
      <dsp:txXfrm>
        <a:off x="3114674" y="2677271"/>
        <a:ext cx="1052749" cy="659319"/>
      </dsp:txXfrm>
    </dsp:sp>
    <dsp:sp modelId="{E127F0CD-43E9-478F-BC15-297E85B0EDC1}">
      <dsp:nvSpPr>
        <dsp:cNvPr id="0" name=""/>
        <dsp:cNvSpPr/>
      </dsp:nvSpPr>
      <dsp:spPr>
        <a:xfrm>
          <a:off x="1325111" y="368305"/>
          <a:ext cx="2917192" cy="2917192"/>
        </a:xfrm>
        <a:custGeom>
          <a:avLst/>
          <a:gdLst/>
          <a:ahLst/>
          <a:cxnLst/>
          <a:rect l="0" t="0" r="0" b="0"/>
          <a:pathLst>
            <a:path>
              <a:moveTo>
                <a:pt x="1748109" y="2888171"/>
              </a:moveTo>
              <a:arcTo wR="1458596" hR="1458596" stAng="4713089" swAng="1373822"/>
            </a:path>
          </a:pathLst>
        </a:custGeom>
        <a:noFill/>
        <a:ln w="19050" cap="flat" cmpd="sng" algn="ctr">
          <a:solidFill>
            <a:schemeClr val="accent4"/>
          </a:solidFill>
          <a:prstDash val="solid"/>
          <a:miter lim="800000"/>
        </a:ln>
        <a:effectLst/>
      </dsp:spPr>
      <dsp:style>
        <a:lnRef idx="3">
          <a:schemeClr val="accent4"/>
        </a:lnRef>
        <a:fillRef idx="0">
          <a:schemeClr val="accent4"/>
        </a:fillRef>
        <a:effectRef idx="2">
          <a:schemeClr val="accent4"/>
        </a:effectRef>
        <a:fontRef idx="minor">
          <a:schemeClr val="tx1"/>
        </a:fontRef>
      </dsp:style>
    </dsp:sp>
    <dsp:sp modelId="{D6A2AD93-FA1D-422F-862F-67598EC8CF30}">
      <dsp:nvSpPr>
        <dsp:cNvPr id="0" name=""/>
        <dsp:cNvSpPr/>
      </dsp:nvSpPr>
      <dsp:spPr>
        <a:xfrm>
          <a:off x="1364323" y="2641603"/>
          <a:ext cx="1124085" cy="730655"/>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通用语言</a:t>
          </a:r>
          <a:endParaRPr lang="zh-CN" altLang="en-US" sz="1400" kern="1200" dirty="0"/>
        </a:p>
      </dsp:txBody>
      <dsp:txXfrm>
        <a:off x="1399991" y="2677271"/>
        <a:ext cx="1052749" cy="659319"/>
      </dsp:txXfrm>
    </dsp:sp>
    <dsp:sp modelId="{F3789F6C-A75C-4BA3-9184-278A938AC944}">
      <dsp:nvSpPr>
        <dsp:cNvPr id="0" name=""/>
        <dsp:cNvSpPr/>
      </dsp:nvSpPr>
      <dsp:spPr>
        <a:xfrm>
          <a:off x="1325111" y="368305"/>
          <a:ext cx="2917192" cy="2917192"/>
        </a:xfrm>
        <a:custGeom>
          <a:avLst/>
          <a:gdLst/>
          <a:ahLst/>
          <a:cxnLst/>
          <a:rect l="0" t="0" r="0" b="0"/>
          <a:pathLst>
            <a:path>
              <a:moveTo>
                <a:pt x="243547" y="2265541"/>
              </a:moveTo>
              <a:arcTo wR="1458596" hR="1458596" stAng="8784652" swAng="2194756"/>
            </a:path>
          </a:pathLst>
        </a:custGeom>
        <a:noFill/>
        <a:ln w="19050" cap="flat" cmpd="sng" algn="ctr">
          <a:solidFill>
            <a:schemeClr val="accent4"/>
          </a:solidFill>
          <a:prstDash val="solid"/>
          <a:miter lim="800000"/>
        </a:ln>
        <a:effectLst/>
      </dsp:spPr>
      <dsp:style>
        <a:lnRef idx="3">
          <a:schemeClr val="accent4"/>
        </a:lnRef>
        <a:fillRef idx="0">
          <a:schemeClr val="accent4"/>
        </a:fillRef>
        <a:effectRef idx="2">
          <a:schemeClr val="accent4"/>
        </a:effectRef>
        <a:fontRef idx="minor">
          <a:schemeClr val="tx1"/>
        </a:fontRef>
      </dsp:style>
    </dsp:sp>
    <dsp:sp modelId="{A4EA6D4E-1927-4741-A422-90C2CDF0C2F9}">
      <dsp:nvSpPr>
        <dsp:cNvPr id="0" name=""/>
        <dsp:cNvSpPr/>
      </dsp:nvSpPr>
      <dsp:spPr>
        <a:xfrm>
          <a:off x="834457" y="1010843"/>
          <a:ext cx="1124085" cy="730655"/>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驱动软件设计</a:t>
          </a:r>
          <a:endParaRPr lang="zh-CN" altLang="en-US" sz="1400" kern="1200" dirty="0"/>
        </a:p>
      </dsp:txBody>
      <dsp:txXfrm>
        <a:off x="870125" y="1046511"/>
        <a:ext cx="1052749" cy="659319"/>
      </dsp:txXfrm>
    </dsp:sp>
    <dsp:sp modelId="{5525CC19-1F27-4A04-9E8D-4DDA39CEF41E}">
      <dsp:nvSpPr>
        <dsp:cNvPr id="0" name=""/>
        <dsp:cNvSpPr/>
      </dsp:nvSpPr>
      <dsp:spPr>
        <a:xfrm>
          <a:off x="1325111" y="368305"/>
          <a:ext cx="2917192" cy="2917192"/>
        </a:xfrm>
        <a:custGeom>
          <a:avLst/>
          <a:gdLst/>
          <a:ahLst/>
          <a:cxnLst/>
          <a:rect l="0" t="0" r="0" b="0"/>
          <a:pathLst>
            <a:path>
              <a:moveTo>
                <a:pt x="254348" y="635620"/>
              </a:moveTo>
              <a:arcTo wR="1458596" hR="1458596" stAng="12860909" swAng="1959525"/>
            </a:path>
          </a:pathLst>
        </a:custGeom>
        <a:noFill/>
        <a:ln w="19050" cap="flat" cmpd="sng" algn="ctr">
          <a:solidFill>
            <a:schemeClr val="accent4"/>
          </a:solidFill>
          <a:prstDash val="solid"/>
          <a:miter lim="800000"/>
        </a:ln>
        <a:effectLst/>
      </dsp:spPr>
      <dsp:style>
        <a:lnRef idx="3">
          <a:schemeClr val="accent4"/>
        </a:lnRef>
        <a:fillRef idx="0">
          <a:schemeClr val="accent4"/>
        </a:fillRef>
        <a:effectRef idx="2">
          <a:schemeClr val="accent4"/>
        </a:effectRef>
        <a:fontRef idx="minor">
          <a:schemeClr val="tx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F78149-D8A8-4E77-BDFA-87A688682343}" type="datetimeFigureOut">
              <a:rPr lang="zh-CN" altLang="en-US" smtClean="0"/>
              <a:t>2021/10/22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94BCEF-C397-4092-AF57-D128D0171C0D}" type="slidenum">
              <a:rPr lang="zh-CN" altLang="en-US" smtClean="0"/>
              <a:t>‹#›</a:t>
            </a:fld>
            <a:endParaRPr lang="zh-CN" altLang="en-US"/>
          </a:p>
        </p:txBody>
      </p:sp>
    </p:spTree>
    <p:extLst>
      <p:ext uri="{BB962C8B-B14F-4D97-AF65-F5344CB8AC3E}">
        <p14:creationId xmlns:p14="http://schemas.microsoft.com/office/powerpoint/2010/main" val="1341688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3" name="Shape 83"/>
          <p:cNvSpPr>
            <a:spLocks noGrp="1" noRot="1" noChangeAspect="1"/>
          </p:cNvSpPr>
          <p:nvPr>
            <p:ph type="sldImg"/>
          </p:nvPr>
        </p:nvSpPr>
        <p:spPr>
          <a:xfrm>
            <a:off x="381000" y="685800"/>
            <a:ext cx="6096000" cy="3429000"/>
          </a:xfrm>
          <a:prstGeom prst="rect">
            <a:avLst/>
          </a:prstGeom>
        </p:spPr>
        <p:txBody>
          <a:bodyPr/>
          <a:lstStyle/>
          <a:p>
            <a:endParaRPr/>
          </a:p>
        </p:txBody>
      </p:sp>
      <p:sp>
        <p:nvSpPr>
          <p:cNvPr id="84" name="Shape 8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238083262"/>
      </p:ext>
    </p:extLst>
  </p:cSld>
  <p:clrMap bg1="lt1" tx1="dk1" bg2="lt2" tx2="dk2" accent1="accent1" accent2="accent2" accent3="accent3" accent4="accent4" accent5="accent5" accent6="accent6" hlink="hlink" folHlink="folHlink"/>
  <p:notesStyle>
    <a:lvl1pPr defTabSz="913765" latinLnBrk="0">
      <a:defRPr sz="1200">
        <a:latin typeface="+mn-lt"/>
        <a:ea typeface="+mn-ea"/>
        <a:cs typeface="+mn-cs"/>
        <a:sym typeface="Calibri" panose="020F0502020204030204"/>
      </a:defRPr>
    </a:lvl1pPr>
    <a:lvl2pPr indent="137160" defTabSz="913765" latinLnBrk="0">
      <a:defRPr sz="1200">
        <a:latin typeface="+mn-lt"/>
        <a:ea typeface="+mn-ea"/>
        <a:cs typeface="+mn-cs"/>
        <a:sym typeface="Calibri" panose="020F0502020204030204"/>
      </a:defRPr>
    </a:lvl2pPr>
    <a:lvl3pPr indent="274320" defTabSz="913765" latinLnBrk="0">
      <a:defRPr sz="1200">
        <a:latin typeface="+mn-lt"/>
        <a:ea typeface="+mn-ea"/>
        <a:cs typeface="+mn-cs"/>
        <a:sym typeface="Calibri" panose="020F0502020204030204"/>
      </a:defRPr>
    </a:lvl3pPr>
    <a:lvl4pPr indent="411480" defTabSz="913765" latinLnBrk="0">
      <a:defRPr sz="1200">
        <a:latin typeface="+mn-lt"/>
        <a:ea typeface="+mn-ea"/>
        <a:cs typeface="+mn-cs"/>
        <a:sym typeface="Calibri" panose="020F0502020204030204"/>
      </a:defRPr>
    </a:lvl4pPr>
    <a:lvl5pPr indent="548640" defTabSz="913765" latinLnBrk="0">
      <a:defRPr sz="1200">
        <a:latin typeface="+mn-lt"/>
        <a:ea typeface="+mn-ea"/>
        <a:cs typeface="+mn-cs"/>
        <a:sym typeface="Calibri" panose="020F0502020204030204"/>
      </a:defRPr>
    </a:lvl5pPr>
    <a:lvl6pPr indent="685800" defTabSz="913765" latinLnBrk="0">
      <a:defRPr sz="1200">
        <a:latin typeface="+mn-lt"/>
        <a:ea typeface="+mn-ea"/>
        <a:cs typeface="+mn-cs"/>
        <a:sym typeface="Calibri" panose="020F0502020204030204"/>
      </a:defRPr>
    </a:lvl6pPr>
    <a:lvl7pPr indent="822960" defTabSz="913765" latinLnBrk="0">
      <a:defRPr sz="1200">
        <a:latin typeface="+mn-lt"/>
        <a:ea typeface="+mn-ea"/>
        <a:cs typeface="+mn-cs"/>
        <a:sym typeface="Calibri" panose="020F0502020204030204"/>
      </a:defRPr>
    </a:lvl7pPr>
    <a:lvl8pPr indent="960120" defTabSz="913765" latinLnBrk="0">
      <a:defRPr sz="1200">
        <a:latin typeface="+mn-lt"/>
        <a:ea typeface="+mn-ea"/>
        <a:cs typeface="+mn-cs"/>
        <a:sym typeface="Calibri" panose="020F0502020204030204"/>
      </a:defRPr>
    </a:lvl8pPr>
    <a:lvl9pPr indent="1097280" defTabSz="913765" latinLnBrk="0">
      <a:defRPr sz="1200">
        <a:latin typeface="+mn-lt"/>
        <a:ea typeface="+mn-ea"/>
        <a:cs typeface="+mn-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微服务带来团队快速膨胀</a:t>
            </a:r>
            <a:endParaRPr lang="zh-CN" altLang="en-US" dirty="0"/>
          </a:p>
        </p:txBody>
      </p:sp>
    </p:spTree>
    <p:extLst>
      <p:ext uri="{BB962C8B-B14F-4D97-AF65-F5344CB8AC3E}">
        <p14:creationId xmlns:p14="http://schemas.microsoft.com/office/powerpoint/2010/main" val="3663182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smalltalk</a:t>
            </a:r>
            <a:endParaRPr lang="zh-CN" altLang="en-US" dirty="0"/>
          </a:p>
        </p:txBody>
      </p:sp>
    </p:spTree>
    <p:extLst>
      <p:ext uri="{BB962C8B-B14F-4D97-AF65-F5344CB8AC3E}">
        <p14:creationId xmlns:p14="http://schemas.microsoft.com/office/powerpoint/2010/main" val="3427937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查看代码示例</a:t>
            </a:r>
            <a:endParaRPr lang="zh-CN" altLang="en-US" dirty="0"/>
          </a:p>
        </p:txBody>
      </p:sp>
    </p:spTree>
    <p:extLst>
      <p:ext uri="{BB962C8B-B14F-4D97-AF65-F5344CB8AC3E}">
        <p14:creationId xmlns:p14="http://schemas.microsoft.com/office/powerpoint/2010/main" val="3247432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高内聚，低耦合。低耦合可以达到独立进化</a:t>
            </a:r>
            <a:endParaRPr lang="zh-CN" altLang="en-US" dirty="0"/>
          </a:p>
        </p:txBody>
      </p:sp>
    </p:spTree>
    <p:extLst>
      <p:ext uri="{BB962C8B-B14F-4D97-AF65-F5344CB8AC3E}">
        <p14:creationId xmlns:p14="http://schemas.microsoft.com/office/powerpoint/2010/main" val="393013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40453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 </a:t>
            </a:r>
            <a:r>
              <a:rPr lang="zh-CN" altLang="en-US" dirty="0" smtClean="0"/>
              <a:t>是对具有某个边界的领域的一个抽象，反映了领域内用户业务需求的本质；领域模型是有边界的，只反应了我们在领域内所关注的部分；</a:t>
            </a:r>
          </a:p>
          <a:p>
            <a:r>
              <a:rPr lang="en-US" altLang="zh-CN" dirty="0" smtClean="0"/>
              <a:t>2. </a:t>
            </a:r>
            <a:r>
              <a:rPr lang="zh-CN" altLang="en-US" dirty="0" smtClean="0"/>
              <a:t>只反映业务，和任何技术实现无关；领域模型不仅能反映领域中的一些实体概念，如货物，书本，应聘记录，地址，等；还能反映领域中的一些过程概念，如资金转账，等；</a:t>
            </a:r>
          </a:p>
          <a:p>
            <a:r>
              <a:rPr lang="en-US" altLang="zh-CN" dirty="0" smtClean="0"/>
              <a:t>3. </a:t>
            </a:r>
            <a:r>
              <a:rPr lang="zh-CN" altLang="en-US" dirty="0" smtClean="0"/>
              <a:t>确保了我们的软件的业务逻辑都在一个模型中，都在一个地方；这样对提高软件的可维护性，业务可理解性以及可重用性方面都有很好的帮助；</a:t>
            </a:r>
          </a:p>
          <a:p>
            <a:r>
              <a:rPr lang="en-US" altLang="zh-CN" dirty="0" smtClean="0"/>
              <a:t>4. </a:t>
            </a:r>
            <a:r>
              <a:rPr lang="zh-CN" altLang="en-US" dirty="0" smtClean="0"/>
              <a:t>能够帮助开发人员相对平滑地将领域知识转化为软件构造；</a:t>
            </a:r>
          </a:p>
          <a:p>
            <a:r>
              <a:rPr lang="en-US" altLang="zh-CN" dirty="0" smtClean="0"/>
              <a:t>5. </a:t>
            </a:r>
            <a:r>
              <a:rPr lang="zh-CN" altLang="en-US" dirty="0" smtClean="0"/>
              <a:t>贯穿软件分析、设计，以及开发的整个过程；领域专家、设计人员、开发人员通过领域模型进行交流，彼此共享知识与信息；因为大家面向的都是同一个模型，所以可以防止需求走样，可以让软件设计开发人员做出来的软件真正满足需求；</a:t>
            </a:r>
          </a:p>
          <a:p>
            <a:r>
              <a:rPr lang="en-US" altLang="zh-CN" dirty="0" smtClean="0"/>
              <a:t>6.  </a:t>
            </a:r>
            <a:r>
              <a:rPr lang="zh-CN" altLang="en-US" dirty="0" smtClean="0"/>
              <a:t>要建立正确的领域模型并不简单，需要领域专家、设计、开发人员积极沟通共同努力，然后才能使大家对领域的认识不断深入，从而不断细化和完善领域模型；</a:t>
            </a:r>
          </a:p>
          <a:p>
            <a:r>
              <a:rPr lang="en-US" altLang="zh-CN" dirty="0" smtClean="0"/>
              <a:t>7.  </a:t>
            </a:r>
            <a:r>
              <a:rPr lang="zh-CN" altLang="en-US" dirty="0" smtClean="0"/>
              <a:t>为了让领域模型看的见，我们需要用一些方法来表示它；图是表达领域模型最常用的方式，但不是唯一的表达方式，代码或文字描述也能表达领域模型；</a:t>
            </a:r>
          </a:p>
          <a:p>
            <a:r>
              <a:rPr lang="en-US" altLang="zh-CN" dirty="0" smtClean="0"/>
              <a:t>8.  </a:t>
            </a:r>
            <a:r>
              <a:rPr lang="zh-CN" altLang="en-US" dirty="0" smtClean="0"/>
              <a:t>领域模型是整个软件的核心，是软件中最有价值和最具竞争力的部分；设计足够精良且符合业务需求的领域模型能够更快速的响应需求变化</a:t>
            </a:r>
          </a:p>
          <a:p>
            <a:endParaRPr lang="zh-CN" altLang="en-US" dirty="0"/>
          </a:p>
        </p:txBody>
      </p:sp>
    </p:spTree>
    <p:extLst>
      <p:ext uri="{BB962C8B-B14F-4D97-AF65-F5344CB8AC3E}">
        <p14:creationId xmlns:p14="http://schemas.microsoft.com/office/powerpoint/2010/main" val="2283158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695028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21"/>
            <a:ext cx="12193588" cy="6857179"/>
          </a:xfrm>
          <a:prstGeom prst="rect">
            <a:avLst/>
          </a:prstGeom>
        </p:spPr>
      </p:pic>
      <p:sp>
        <p:nvSpPr>
          <p:cNvPr id="2" name="标题 1"/>
          <p:cNvSpPr>
            <a:spLocks noGrp="1"/>
          </p:cNvSpPr>
          <p:nvPr>
            <p:ph type="title" hasCustomPrompt="1"/>
          </p:nvPr>
        </p:nvSpPr>
        <p:spPr>
          <a:xfrm>
            <a:off x="559529" y="2896455"/>
            <a:ext cx="10516970" cy="783450"/>
          </a:xfrm>
        </p:spPr>
        <p:txBody>
          <a:bodyPr>
            <a:normAutofit/>
          </a:bodyPr>
          <a:lstStyle>
            <a:lvl1pPr>
              <a:defRPr sz="4800" b="1">
                <a:solidFill>
                  <a:schemeClr val="bg1"/>
                </a:solidFill>
              </a:defRPr>
            </a:lvl1pPr>
          </a:lstStyle>
          <a:p>
            <a:r>
              <a:rPr kumimoji="1" lang="zh-CN" altLang="en-US" dirty="0" smtClean="0"/>
              <a:t>单击此处编辑标题</a:t>
            </a:r>
            <a:endParaRPr kumimoji="1" lang="zh-CN" altLang="en-US" dirty="0"/>
          </a:p>
        </p:txBody>
      </p:sp>
      <p:pic>
        <p:nvPicPr>
          <p:cNvPr id="8" name="图片 7" descr="好未来画册-20.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6112" y="649782"/>
            <a:ext cx="2792347" cy="878777"/>
          </a:xfrm>
          <a:prstGeom prst="rect">
            <a:avLst/>
          </a:prstGeom>
        </p:spPr>
      </p:pic>
      <p:sp>
        <p:nvSpPr>
          <p:cNvPr id="4" name="文本占位符 3"/>
          <p:cNvSpPr>
            <a:spLocks noGrp="1"/>
          </p:cNvSpPr>
          <p:nvPr>
            <p:ph type="body" sz="quarter" idx="10" hasCustomPrompt="1"/>
          </p:nvPr>
        </p:nvSpPr>
        <p:spPr>
          <a:xfrm>
            <a:off x="577450" y="3820613"/>
            <a:ext cx="5389563" cy="558800"/>
          </a:xfrm>
        </p:spPr>
        <p:txBody>
          <a:bodyPr/>
          <a:lstStyle>
            <a:lvl1pPr marL="0" indent="0">
              <a:buNone/>
              <a:defRPr>
                <a:solidFill>
                  <a:srgbClr val="0070C0"/>
                </a:solidFill>
              </a:defRPr>
            </a:lvl1pPr>
          </a:lstStyle>
          <a:p>
            <a:pPr lvl="0"/>
            <a:r>
              <a:rPr kumimoji="1" lang="zh-CN" altLang="en-US" dirty="0" smtClean="0"/>
              <a:t>单击</a:t>
            </a:r>
            <a:r>
              <a:rPr kumimoji="1" lang="zh-CN" altLang="en-US" smtClean="0"/>
              <a:t>此处编辑副标题</a:t>
            </a:r>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22" t="6961" b="6845"/>
          <a:stretch>
            <a:fillRect/>
          </a:stretch>
        </p:blipFill>
        <p:spPr>
          <a:xfrm>
            <a:off x="0" y="0"/>
            <a:ext cx="12193588" cy="6858000"/>
          </a:xfrm>
          <a:prstGeom prst="rect">
            <a:avLst/>
          </a:prstGeom>
        </p:spPr>
      </p:pic>
      <p:sp>
        <p:nvSpPr>
          <p:cNvPr id="8" name="任意形状 7"/>
          <p:cNvSpPr/>
          <p:nvPr userDrawn="1"/>
        </p:nvSpPr>
        <p:spPr>
          <a:xfrm>
            <a:off x="-38100" y="-53355"/>
            <a:ext cx="6515100" cy="6952010"/>
          </a:xfrm>
          <a:custGeom>
            <a:avLst/>
            <a:gdLst>
              <a:gd name="connsiteX0" fmla="*/ 0 w 6438900"/>
              <a:gd name="connsiteY0" fmla="*/ 0 h 6870700"/>
              <a:gd name="connsiteX1" fmla="*/ 6438900 w 6438900"/>
              <a:gd name="connsiteY1" fmla="*/ 0 h 6870700"/>
              <a:gd name="connsiteX2" fmla="*/ 3479800 w 6438900"/>
              <a:gd name="connsiteY2" fmla="*/ 6870700 h 6870700"/>
              <a:gd name="connsiteX3" fmla="*/ 12700 w 6438900"/>
              <a:gd name="connsiteY3" fmla="*/ 6870700 h 6870700"/>
              <a:gd name="connsiteX4" fmla="*/ 12700 w 6438900"/>
              <a:gd name="connsiteY4" fmla="*/ 0 h 6870700"/>
              <a:gd name="connsiteX5" fmla="*/ 0 w 6438900"/>
              <a:gd name="connsiteY5" fmla="*/ 0 h 687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8900" h="6870700">
                <a:moveTo>
                  <a:pt x="0" y="0"/>
                </a:moveTo>
                <a:lnTo>
                  <a:pt x="6438900" y="0"/>
                </a:lnTo>
                <a:lnTo>
                  <a:pt x="3479800" y="6870700"/>
                </a:lnTo>
                <a:lnTo>
                  <a:pt x="12700" y="6870700"/>
                </a:lnTo>
                <a:lnTo>
                  <a:pt x="12700" y="0"/>
                </a:lnTo>
                <a:lnTo>
                  <a:pt x="0" y="0"/>
                </a:lnTo>
                <a:close/>
              </a:path>
            </a:pathLst>
          </a:custGeom>
          <a:solidFill>
            <a:srgbClr val="0070C0">
              <a:alpha val="6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标题 1"/>
          <p:cNvSpPr>
            <a:spLocks noGrp="1"/>
          </p:cNvSpPr>
          <p:nvPr>
            <p:ph type="title" hasCustomPrompt="1"/>
          </p:nvPr>
        </p:nvSpPr>
        <p:spPr>
          <a:xfrm>
            <a:off x="711200" y="844630"/>
            <a:ext cx="4152900" cy="1809669"/>
          </a:xfrm>
        </p:spPr>
        <p:txBody>
          <a:bodyPr>
            <a:normAutofit/>
          </a:bodyPr>
          <a:lstStyle>
            <a:lvl1pPr algn="ctr">
              <a:defRPr sz="4400" b="1">
                <a:solidFill>
                  <a:schemeClr val="bg1"/>
                </a:solidFill>
              </a:defRPr>
            </a:lvl1pPr>
          </a:lstStyle>
          <a:p>
            <a:r>
              <a:rPr kumimoji="1" lang="zh-CN" altLang="en-US" dirty="0" smtClean="0"/>
              <a:t>单击此处</a:t>
            </a:r>
            <a:r>
              <a:rPr kumimoji="1" lang="en-US" altLang="zh-CN" dirty="0" smtClean="0"/>
              <a:t/>
            </a:r>
            <a:br>
              <a:rPr kumimoji="1" lang="en-US" altLang="zh-CN" dirty="0" smtClean="0"/>
            </a:br>
            <a:r>
              <a:rPr kumimoji="1" lang="zh-CN" altLang="en-US" dirty="0" smtClean="0"/>
              <a:t>编辑标题</a:t>
            </a:r>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alphaModFix amt="50000"/>
            <a:extLst>
              <a:ext uri="{BEBA8EAE-BF5A-486C-A8C5-ECC9F3942E4B}">
                <a14:imgProps xmlns:a14="http://schemas.microsoft.com/office/drawing/2010/main">
                  <a14:imgLayer r:embed="rId3">
                    <a14:imgEffect>
                      <a14:artisticBlur radius="26"/>
                    </a14:imgEffect>
                  </a14:imgLayer>
                </a14:imgProps>
              </a:ext>
              <a:ext uri="{28A0092B-C50C-407E-A947-70E740481C1C}">
                <a14:useLocalDpi xmlns:a14="http://schemas.microsoft.com/office/drawing/2010/main" val="0"/>
              </a:ext>
            </a:extLst>
          </a:blip>
          <a:srcRect l="1325" t="8989" r="1206" b="8782"/>
          <a:stretch>
            <a:fillRect/>
          </a:stretch>
        </p:blipFill>
        <p:spPr>
          <a:xfrm>
            <a:off x="0" y="0"/>
            <a:ext cx="12193588" cy="6858000"/>
          </a:xfrm>
          <a:prstGeom prst="rect">
            <a:avLst/>
          </a:prstGeom>
        </p:spPr>
      </p:pic>
      <p:sp>
        <p:nvSpPr>
          <p:cNvPr id="7" name="标题 1"/>
          <p:cNvSpPr>
            <a:spLocks noGrp="1"/>
          </p:cNvSpPr>
          <p:nvPr>
            <p:ph type="title" hasCustomPrompt="1"/>
          </p:nvPr>
        </p:nvSpPr>
        <p:spPr>
          <a:xfrm>
            <a:off x="0" y="2736931"/>
            <a:ext cx="12193588" cy="783450"/>
          </a:xfrm>
        </p:spPr>
        <p:txBody>
          <a:bodyPr>
            <a:normAutofit/>
          </a:bodyPr>
          <a:lstStyle>
            <a:lvl1pPr algn="ctr">
              <a:defRPr sz="4400" b="1">
                <a:solidFill>
                  <a:schemeClr val="bg1"/>
                </a:solidFill>
              </a:defRPr>
            </a:lvl1pPr>
          </a:lstStyle>
          <a:p>
            <a:r>
              <a:rPr kumimoji="1" lang="zh-CN" altLang="en-US" dirty="0" smtClean="0"/>
              <a:t>单击此处编辑标题</a:t>
            </a:r>
            <a:endParaRPr kumimoji="1"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6" name="图片 5" descr="未标题-1-0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图片 6" descr="好未来画册-20.png"/>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486112" y="649782"/>
            <a:ext cx="2792347" cy="878777"/>
          </a:xfrm>
          <a:prstGeom prst="rect">
            <a:avLst/>
          </a:prstGeom>
        </p:spPr>
      </p:pic>
      <p:sp>
        <p:nvSpPr>
          <p:cNvPr id="8" name="标题 1"/>
          <p:cNvSpPr>
            <a:spLocks noGrp="1"/>
          </p:cNvSpPr>
          <p:nvPr>
            <p:ph type="title" hasCustomPrompt="1"/>
          </p:nvPr>
        </p:nvSpPr>
        <p:spPr>
          <a:xfrm>
            <a:off x="559529" y="2896455"/>
            <a:ext cx="10516970" cy="783450"/>
          </a:xfrm>
        </p:spPr>
        <p:txBody>
          <a:bodyPr>
            <a:normAutofit/>
          </a:bodyPr>
          <a:lstStyle>
            <a:lvl1pPr>
              <a:defRPr sz="4800" b="1">
                <a:solidFill>
                  <a:schemeClr val="bg1"/>
                </a:solidFill>
              </a:defRPr>
            </a:lvl1pPr>
          </a:lstStyle>
          <a:p>
            <a:r>
              <a:rPr kumimoji="1" lang="zh-CN" altLang="en-US" dirty="0" smtClean="0"/>
              <a:t>单击此处编辑标题</a:t>
            </a:r>
            <a:endParaRPr kumimoji="1" lang="zh-CN" altLang="en-US" dirty="0"/>
          </a:p>
        </p:txBody>
      </p:sp>
      <p:sp>
        <p:nvSpPr>
          <p:cNvPr id="9" name="文本占位符 3"/>
          <p:cNvSpPr>
            <a:spLocks noGrp="1"/>
          </p:cNvSpPr>
          <p:nvPr>
            <p:ph type="body" sz="quarter" idx="10" hasCustomPrompt="1"/>
          </p:nvPr>
        </p:nvSpPr>
        <p:spPr>
          <a:xfrm>
            <a:off x="577450" y="3820613"/>
            <a:ext cx="5389563" cy="558800"/>
          </a:xfrm>
        </p:spPr>
        <p:txBody>
          <a:bodyPr/>
          <a:lstStyle>
            <a:lvl1pPr marL="0" indent="0">
              <a:buNone/>
              <a:defRPr/>
            </a:lvl1pPr>
          </a:lstStyle>
          <a:p>
            <a:pPr lvl="0"/>
            <a:r>
              <a:rPr kumimoji="1" lang="zh-CN" altLang="en-US" dirty="0" smtClean="0"/>
              <a:t>单击</a:t>
            </a:r>
            <a:r>
              <a:rPr kumimoji="1" lang="zh-CN" altLang="en-US" smtClean="0"/>
              <a:t>此处编辑副标题</a:t>
            </a:r>
            <a:endParaRPr kumimoji="1"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96" y="0"/>
            <a:ext cx="12185424" cy="6854952"/>
          </a:xfrm>
          <a:prstGeom prst="rect">
            <a:avLst/>
          </a:prstGeom>
        </p:spPr>
      </p:pic>
      <p:pic>
        <p:nvPicPr>
          <p:cNvPr id="7" name="图片 6" descr="好未来画册-20.png"/>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486112" y="649782"/>
            <a:ext cx="2792347" cy="878777"/>
          </a:xfrm>
          <a:prstGeom prst="rect">
            <a:avLst/>
          </a:prstGeom>
        </p:spPr>
      </p:pic>
      <p:sp>
        <p:nvSpPr>
          <p:cNvPr id="8" name="标题 1"/>
          <p:cNvSpPr>
            <a:spLocks noGrp="1"/>
          </p:cNvSpPr>
          <p:nvPr>
            <p:ph type="title" hasCustomPrompt="1"/>
          </p:nvPr>
        </p:nvSpPr>
        <p:spPr>
          <a:xfrm>
            <a:off x="559529" y="2896455"/>
            <a:ext cx="10516970" cy="783450"/>
          </a:xfrm>
        </p:spPr>
        <p:txBody>
          <a:bodyPr>
            <a:normAutofit/>
          </a:bodyPr>
          <a:lstStyle>
            <a:lvl1pPr>
              <a:defRPr sz="4800" b="1">
                <a:solidFill>
                  <a:schemeClr val="bg1"/>
                </a:solidFill>
              </a:defRPr>
            </a:lvl1pPr>
          </a:lstStyle>
          <a:p>
            <a:r>
              <a:rPr kumimoji="1" lang="zh-CN" altLang="en-US" dirty="0" smtClean="0"/>
              <a:t>单击此处编辑标题</a:t>
            </a:r>
            <a:endParaRPr kumimoji="1" lang="zh-CN" altLang="en-US" dirty="0"/>
          </a:p>
        </p:txBody>
      </p:sp>
      <p:sp>
        <p:nvSpPr>
          <p:cNvPr id="9" name="文本占位符 3"/>
          <p:cNvSpPr>
            <a:spLocks noGrp="1"/>
          </p:cNvSpPr>
          <p:nvPr>
            <p:ph type="body" sz="quarter" idx="10" hasCustomPrompt="1"/>
          </p:nvPr>
        </p:nvSpPr>
        <p:spPr>
          <a:xfrm>
            <a:off x="577450" y="3820613"/>
            <a:ext cx="5389563" cy="558800"/>
          </a:xfrm>
        </p:spPr>
        <p:txBody>
          <a:bodyPr/>
          <a:lstStyle>
            <a:lvl1pPr marL="0" indent="0">
              <a:buNone/>
              <a:defRPr>
                <a:solidFill>
                  <a:schemeClr val="bg1"/>
                </a:solidFill>
              </a:defRPr>
            </a:lvl1pPr>
          </a:lstStyle>
          <a:p>
            <a:pPr lvl="0"/>
            <a:r>
              <a:rPr kumimoji="1" lang="zh-CN" altLang="en-US" dirty="0" smtClean="0"/>
              <a:t>单击</a:t>
            </a:r>
            <a:r>
              <a:rPr kumimoji="1" lang="zh-CN" altLang="en-US" smtClean="0"/>
              <a:t>此处编辑副标题</a:t>
            </a:r>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6" name="矩形 15"/>
          <p:cNvSpPr/>
          <p:nvPr userDrawn="1"/>
        </p:nvSpPr>
        <p:spPr>
          <a:xfrm>
            <a:off x="11049000" y="6193277"/>
            <a:ext cx="515938" cy="35019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800"/>
          </a:p>
        </p:txBody>
      </p:sp>
      <p:sp>
        <p:nvSpPr>
          <p:cNvPr id="17" name="Slide Number Placeholder 5"/>
          <p:cNvSpPr>
            <a:spLocks noGrp="1"/>
          </p:cNvSpPr>
          <p:nvPr>
            <p:ph type="sldNum" sz="quarter" idx="4"/>
          </p:nvPr>
        </p:nvSpPr>
        <p:spPr>
          <a:xfrm>
            <a:off x="11027253" y="6177532"/>
            <a:ext cx="565980" cy="392573"/>
          </a:xfrm>
          <a:prstGeom prst="rect">
            <a:avLst/>
          </a:prstGeom>
        </p:spPr>
        <p:txBody>
          <a:bodyPr vert="horz" lIns="91440" tIns="45720" rIns="91440" bIns="45720" rtlCol="0" anchor="ctr"/>
          <a:lstStyle>
            <a:lvl1pPr algn="ctr">
              <a:defRPr sz="1200">
                <a:solidFill>
                  <a:schemeClr val="bg1"/>
                </a:solidFill>
                <a:latin typeface="微软雅黑" panose="020B0503020204020204" charset="-122"/>
                <a:ea typeface="微软雅黑" panose="020B0503020204020204" charset="-122"/>
                <a:cs typeface="微软雅黑" panose="020B0503020204020204" charset="-122"/>
              </a:defRPr>
            </a:lvl1pPr>
          </a:lstStyle>
          <a:p>
            <a:fld id="{86CB4B4D-7CA3-9044-876B-883B54F8677D}" type="slidenum">
              <a:rPr lang="uk-UA" smtClean="0"/>
              <a:t>‹#›</a:t>
            </a:fld>
            <a:endParaRPr lang="uk-UA" dirty="0"/>
          </a:p>
        </p:txBody>
      </p:sp>
      <p:sp>
        <p:nvSpPr>
          <p:cNvPr id="15" name="标题 1"/>
          <p:cNvSpPr>
            <a:spLocks noGrp="1"/>
          </p:cNvSpPr>
          <p:nvPr>
            <p:ph type="title" hasCustomPrompt="1"/>
          </p:nvPr>
        </p:nvSpPr>
        <p:spPr>
          <a:xfrm>
            <a:off x="559528" y="844631"/>
            <a:ext cx="10946671" cy="783450"/>
          </a:xfrm>
        </p:spPr>
        <p:txBody>
          <a:bodyPr>
            <a:normAutofit/>
          </a:bodyPr>
          <a:lstStyle>
            <a:lvl1pPr>
              <a:defRPr sz="4400" b="1">
                <a:solidFill>
                  <a:schemeClr val="bg1"/>
                </a:solidFill>
              </a:defRPr>
            </a:lvl1pPr>
          </a:lstStyle>
          <a:p>
            <a:r>
              <a:rPr kumimoji="1" lang="zh-CN" altLang="en-US" dirty="0" smtClean="0"/>
              <a:t>单击此处编辑标题</a:t>
            </a:r>
            <a:endParaRPr kumimoji="1" lang="zh-CN" altLang="en-US" dirty="0"/>
          </a:p>
        </p:txBody>
      </p:sp>
      <p:pic>
        <p:nvPicPr>
          <p:cNvPr id="20" name="图片 19"/>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tretch>
            <a:fillRect/>
          </a:stretch>
        </p:blipFill>
        <p:spPr>
          <a:xfrm>
            <a:off x="444197" y="6192580"/>
            <a:ext cx="2781068" cy="391010"/>
          </a:xfrm>
          <a:prstGeom prst="rect">
            <a:avLst/>
          </a:prstGeom>
        </p:spPr>
      </p:pic>
      <p:pic>
        <p:nvPicPr>
          <p:cNvPr id="18" name="图片 17" descr="好未来画册-20.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85494" y="6120798"/>
            <a:ext cx="1512230" cy="475912"/>
          </a:xfrm>
          <a:prstGeom prst="rect">
            <a:avLst/>
          </a:prstGeom>
        </p:spPr>
      </p:pic>
      <p:sp>
        <p:nvSpPr>
          <p:cNvPr id="19" name="文本框 18"/>
          <p:cNvSpPr txBox="1"/>
          <p:nvPr userDrawn="1"/>
        </p:nvSpPr>
        <p:spPr>
          <a:xfrm>
            <a:off x="4215113" y="6317671"/>
            <a:ext cx="5294012" cy="246221"/>
          </a:xfrm>
          <a:prstGeom prst="rect">
            <a:avLst/>
          </a:prstGeom>
          <a:noFill/>
        </p:spPr>
        <p:txBody>
          <a:bodyPr wrap="square" rtlCol="0">
            <a:spAutoFit/>
          </a:bodyPr>
          <a:lstStyle/>
          <a:p>
            <a:pPr algn="r"/>
            <a:r>
              <a:rPr kumimoji="1" lang="en-US" altLang="zh-CN" sz="1000" dirty="0" smtClean="0">
                <a:solidFill>
                  <a:srgbClr val="4B5D75"/>
                </a:solidFill>
                <a:latin typeface="微软雅黑" panose="020B0503020204020204" charset="-122"/>
                <a:ea typeface="微软雅黑" panose="020B0503020204020204" charset="-122"/>
                <a:cs typeface="微软雅黑" panose="020B0503020204020204" charset="-122"/>
              </a:rPr>
              <a:t>Advancing Education Through Science and Technology</a:t>
            </a:r>
            <a:r>
              <a:rPr kumimoji="1" lang="en-US" altLang="zh-CN" sz="1000" baseline="0" dirty="0" smtClean="0">
                <a:solidFill>
                  <a:srgbClr val="4B5D75"/>
                </a:solidFill>
                <a:latin typeface="微软雅黑" panose="020B0503020204020204" charset="-122"/>
                <a:ea typeface="微软雅黑" panose="020B0503020204020204" charset="-122"/>
                <a:cs typeface="微软雅黑" panose="020B0503020204020204" charset="-122"/>
              </a:rPr>
              <a:t>.</a:t>
            </a:r>
            <a:endParaRPr kumimoji="1" lang="zh-CN" altLang="en-US" sz="1000" dirty="0">
              <a:solidFill>
                <a:srgbClr val="4B5D75"/>
              </a:solidFill>
              <a:latin typeface="微软雅黑" panose="020B0503020204020204" charset="-122"/>
              <a:ea typeface="微软雅黑" panose="020B0503020204020204" charset="-122"/>
              <a:cs typeface="微软雅黑" panose="020B0503020204020204" charset="-122"/>
            </a:endParaRPr>
          </a:p>
        </p:txBody>
      </p:sp>
      <p:sp>
        <p:nvSpPr>
          <p:cNvPr id="3" name="文本占位符 2"/>
          <p:cNvSpPr>
            <a:spLocks noGrp="1"/>
          </p:cNvSpPr>
          <p:nvPr>
            <p:ph type="body" sz="quarter" idx="10" hasCustomPrompt="1"/>
          </p:nvPr>
        </p:nvSpPr>
        <p:spPr>
          <a:xfrm>
            <a:off x="590550" y="2209800"/>
            <a:ext cx="10915650" cy="3581400"/>
          </a:xfrm>
        </p:spPr>
        <p:txBody>
          <a:bodyPr>
            <a:normAutofit/>
          </a:bodyPr>
          <a:lstStyle>
            <a:lvl1pPr marL="0" indent="0">
              <a:buNone/>
              <a:defRPr sz="20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kumimoji="1" lang="zh-CN" altLang="en-US" dirty="0" smtClean="0"/>
              <a:t>单击此处编辑文本内容。</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6" name="矩形 15"/>
          <p:cNvSpPr/>
          <p:nvPr userDrawn="1"/>
        </p:nvSpPr>
        <p:spPr>
          <a:xfrm>
            <a:off x="11049000" y="6193277"/>
            <a:ext cx="515938" cy="35019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800"/>
          </a:p>
        </p:txBody>
      </p:sp>
      <p:sp>
        <p:nvSpPr>
          <p:cNvPr id="17" name="Slide Number Placeholder 5"/>
          <p:cNvSpPr>
            <a:spLocks noGrp="1"/>
          </p:cNvSpPr>
          <p:nvPr>
            <p:ph type="sldNum" sz="quarter" idx="4"/>
          </p:nvPr>
        </p:nvSpPr>
        <p:spPr>
          <a:xfrm>
            <a:off x="11027253" y="6177532"/>
            <a:ext cx="565980" cy="392573"/>
          </a:xfrm>
          <a:prstGeom prst="rect">
            <a:avLst/>
          </a:prstGeom>
        </p:spPr>
        <p:txBody>
          <a:bodyPr vert="horz" lIns="91440" tIns="45720" rIns="91440" bIns="45720" rtlCol="0" anchor="ctr"/>
          <a:lstStyle>
            <a:lvl1pPr algn="ctr">
              <a:defRPr sz="1200">
                <a:solidFill>
                  <a:schemeClr val="bg1"/>
                </a:solidFill>
                <a:latin typeface="微软雅黑" panose="020B0503020204020204" charset="-122"/>
                <a:ea typeface="微软雅黑" panose="020B0503020204020204" charset="-122"/>
                <a:cs typeface="微软雅黑" panose="020B0503020204020204" charset="-122"/>
              </a:defRPr>
            </a:lvl1pPr>
          </a:lstStyle>
          <a:p>
            <a:fld id="{86CB4B4D-7CA3-9044-876B-883B54F8677D}" type="slidenum">
              <a:rPr lang="uk-UA" smtClean="0"/>
              <a:t>‹#›</a:t>
            </a:fld>
            <a:endParaRPr lang="uk-UA" dirty="0"/>
          </a:p>
        </p:txBody>
      </p:sp>
      <p:sp>
        <p:nvSpPr>
          <p:cNvPr id="15" name="标题 1"/>
          <p:cNvSpPr>
            <a:spLocks noGrp="1"/>
          </p:cNvSpPr>
          <p:nvPr>
            <p:ph type="title" hasCustomPrompt="1"/>
          </p:nvPr>
        </p:nvSpPr>
        <p:spPr>
          <a:xfrm>
            <a:off x="559528" y="844631"/>
            <a:ext cx="10946671" cy="783450"/>
          </a:xfrm>
        </p:spPr>
        <p:txBody>
          <a:bodyPr>
            <a:normAutofit/>
          </a:bodyPr>
          <a:lstStyle>
            <a:lvl1pPr>
              <a:defRPr sz="4400" b="1">
                <a:solidFill>
                  <a:schemeClr val="bg1"/>
                </a:solidFill>
              </a:defRPr>
            </a:lvl1pPr>
          </a:lstStyle>
          <a:p>
            <a:r>
              <a:rPr kumimoji="1" lang="zh-CN" altLang="en-US" dirty="0" smtClean="0"/>
              <a:t>单击此处编辑标题</a:t>
            </a:r>
            <a:endParaRPr kumimoji="1" lang="zh-CN" altLang="en-US" dirty="0"/>
          </a:p>
        </p:txBody>
      </p:sp>
      <p:pic>
        <p:nvPicPr>
          <p:cNvPr id="18" name="图片 17" descr="好未来画册-20.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85494" y="6120798"/>
            <a:ext cx="1512230" cy="475912"/>
          </a:xfrm>
          <a:prstGeom prst="rect">
            <a:avLst/>
          </a:prstGeom>
        </p:spPr>
      </p:pic>
      <p:sp>
        <p:nvSpPr>
          <p:cNvPr id="3" name="文本占位符 2"/>
          <p:cNvSpPr>
            <a:spLocks noGrp="1"/>
          </p:cNvSpPr>
          <p:nvPr>
            <p:ph type="body" sz="quarter" idx="10" hasCustomPrompt="1"/>
          </p:nvPr>
        </p:nvSpPr>
        <p:spPr>
          <a:xfrm>
            <a:off x="590550" y="2209800"/>
            <a:ext cx="5861050" cy="3581400"/>
          </a:xfrm>
        </p:spPr>
        <p:txBody>
          <a:bodyPr>
            <a:normAutofit/>
          </a:bodyPr>
          <a:lstStyle>
            <a:lvl1pPr marL="0" indent="0">
              <a:buNone/>
              <a:defRPr sz="20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kumimoji="1" lang="zh-CN" altLang="en-US" dirty="0" smtClean="0"/>
              <a:t>单击此处编辑文本内容。</a:t>
            </a:r>
          </a:p>
        </p:txBody>
      </p:sp>
      <p:sp>
        <p:nvSpPr>
          <p:cNvPr id="4" name="图片占位符 3"/>
          <p:cNvSpPr>
            <a:spLocks noGrp="1"/>
          </p:cNvSpPr>
          <p:nvPr>
            <p:ph type="pic" sz="quarter" idx="11"/>
          </p:nvPr>
        </p:nvSpPr>
        <p:spPr>
          <a:xfrm>
            <a:off x="6591300" y="2209800"/>
            <a:ext cx="4927600" cy="3581400"/>
          </a:xfrm>
        </p:spPr>
        <p:txBody>
          <a:bodyPr/>
          <a:lstStyle>
            <a:lvl1pPr>
              <a:defRPr>
                <a:solidFill>
                  <a:schemeClr val="bg1"/>
                </a:solidFill>
              </a:defRPr>
            </a:lvl1pPr>
          </a:lstStyle>
          <a:p>
            <a:endParaRPr kumimoji="1" lang="zh-CN" altLang="en-US"/>
          </a:p>
        </p:txBody>
      </p:sp>
      <p:pic>
        <p:nvPicPr>
          <p:cNvPr id="11" name="图片 10"/>
          <p:cNvPicPr>
            <a:picLocks noChangeAspect="1"/>
          </p:cNvPicPr>
          <p:nvPr userDrawn="1"/>
        </p:nvPicPr>
        <p:blipFill>
          <a:blip r:embed="rId3" cstate="print">
            <a:lum bright="70000" contrast="-70000"/>
            <a:extLst>
              <a:ext uri="{28A0092B-C50C-407E-A947-70E740481C1C}">
                <a14:useLocalDpi xmlns:a14="http://schemas.microsoft.com/office/drawing/2010/main" val="0"/>
              </a:ext>
            </a:extLst>
          </a:blip>
          <a:stretch>
            <a:fillRect/>
          </a:stretch>
        </p:blipFill>
        <p:spPr>
          <a:xfrm>
            <a:off x="444197" y="6192580"/>
            <a:ext cx="2781068" cy="391010"/>
          </a:xfrm>
          <a:prstGeom prst="rect">
            <a:avLst/>
          </a:prstGeom>
        </p:spPr>
      </p:pic>
      <p:sp>
        <p:nvSpPr>
          <p:cNvPr id="10" name="文本框 9"/>
          <p:cNvSpPr txBox="1"/>
          <p:nvPr userDrawn="1"/>
        </p:nvSpPr>
        <p:spPr>
          <a:xfrm>
            <a:off x="4215113" y="6317671"/>
            <a:ext cx="5294012" cy="246221"/>
          </a:xfrm>
          <a:prstGeom prst="rect">
            <a:avLst/>
          </a:prstGeom>
          <a:noFill/>
        </p:spPr>
        <p:txBody>
          <a:bodyPr wrap="square" rtlCol="0">
            <a:spAutoFit/>
          </a:bodyPr>
          <a:lstStyle/>
          <a:p>
            <a:pPr algn="r"/>
            <a:r>
              <a:rPr kumimoji="1" lang="en-US" altLang="zh-CN" sz="1000" dirty="0" smtClean="0">
                <a:solidFill>
                  <a:srgbClr val="4B5D75"/>
                </a:solidFill>
                <a:latin typeface="微软雅黑" panose="020B0503020204020204" charset="-122"/>
                <a:ea typeface="微软雅黑" panose="020B0503020204020204" charset="-122"/>
                <a:cs typeface="微软雅黑" panose="020B0503020204020204" charset="-122"/>
              </a:rPr>
              <a:t>Advancing Education Through Science and Technology</a:t>
            </a:r>
            <a:r>
              <a:rPr kumimoji="1" lang="en-US" altLang="zh-CN" sz="1000" baseline="0" dirty="0" smtClean="0">
                <a:solidFill>
                  <a:srgbClr val="4B5D75"/>
                </a:solidFill>
                <a:latin typeface="微软雅黑" panose="020B0503020204020204" charset="-122"/>
                <a:ea typeface="微软雅黑" panose="020B0503020204020204" charset="-122"/>
                <a:cs typeface="微软雅黑" panose="020B0503020204020204" charset="-122"/>
              </a:rPr>
              <a:t>.</a:t>
            </a:r>
            <a:endParaRPr kumimoji="1" lang="zh-CN" altLang="en-US" sz="1000" dirty="0">
              <a:solidFill>
                <a:srgbClr val="4B5D75"/>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16" name="矩形 15"/>
          <p:cNvSpPr/>
          <p:nvPr userDrawn="1"/>
        </p:nvSpPr>
        <p:spPr>
          <a:xfrm>
            <a:off x="11049000" y="6193277"/>
            <a:ext cx="515938" cy="35019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800"/>
          </a:p>
        </p:txBody>
      </p:sp>
      <p:sp>
        <p:nvSpPr>
          <p:cNvPr id="17" name="Slide Number Placeholder 5"/>
          <p:cNvSpPr>
            <a:spLocks noGrp="1"/>
          </p:cNvSpPr>
          <p:nvPr>
            <p:ph type="sldNum" sz="quarter" idx="4"/>
          </p:nvPr>
        </p:nvSpPr>
        <p:spPr>
          <a:xfrm>
            <a:off x="11027253" y="6177532"/>
            <a:ext cx="565980" cy="392573"/>
          </a:xfrm>
          <a:prstGeom prst="rect">
            <a:avLst/>
          </a:prstGeom>
        </p:spPr>
        <p:txBody>
          <a:bodyPr vert="horz" lIns="91440" tIns="45720" rIns="91440" bIns="45720" rtlCol="0" anchor="ctr"/>
          <a:lstStyle>
            <a:lvl1pPr algn="ctr">
              <a:defRPr sz="1200">
                <a:solidFill>
                  <a:schemeClr val="bg1"/>
                </a:solidFill>
                <a:latin typeface="微软雅黑" panose="020B0503020204020204" charset="-122"/>
                <a:ea typeface="微软雅黑" panose="020B0503020204020204" charset="-122"/>
                <a:cs typeface="微软雅黑" panose="020B0503020204020204" charset="-122"/>
              </a:defRPr>
            </a:lvl1pPr>
          </a:lstStyle>
          <a:p>
            <a:fld id="{86CB4B4D-7CA3-9044-876B-883B54F8677D}" type="slidenum">
              <a:rPr lang="uk-UA" smtClean="0"/>
              <a:t>‹#›</a:t>
            </a:fld>
            <a:endParaRPr lang="uk-UA" dirty="0"/>
          </a:p>
        </p:txBody>
      </p:sp>
      <p:sp>
        <p:nvSpPr>
          <p:cNvPr id="15" name="标题 1"/>
          <p:cNvSpPr>
            <a:spLocks noGrp="1"/>
          </p:cNvSpPr>
          <p:nvPr>
            <p:ph type="title" hasCustomPrompt="1"/>
          </p:nvPr>
        </p:nvSpPr>
        <p:spPr>
          <a:xfrm>
            <a:off x="559528" y="844631"/>
            <a:ext cx="10946671" cy="783450"/>
          </a:xfrm>
        </p:spPr>
        <p:txBody>
          <a:bodyPr>
            <a:normAutofit/>
          </a:bodyPr>
          <a:lstStyle>
            <a:lvl1pPr>
              <a:defRPr sz="4400" b="1">
                <a:solidFill>
                  <a:schemeClr val="bg1"/>
                </a:solidFill>
              </a:defRPr>
            </a:lvl1pPr>
          </a:lstStyle>
          <a:p>
            <a:r>
              <a:rPr kumimoji="1" lang="zh-CN" altLang="en-US" dirty="0" smtClean="0"/>
              <a:t>单击此处编辑标题</a:t>
            </a:r>
            <a:endParaRPr kumimoji="1" lang="zh-CN" altLang="en-US" dirty="0"/>
          </a:p>
        </p:txBody>
      </p:sp>
      <p:pic>
        <p:nvPicPr>
          <p:cNvPr id="18" name="图片 17" descr="好未来画册-20.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85494" y="6120798"/>
            <a:ext cx="1512230" cy="475912"/>
          </a:xfrm>
          <a:prstGeom prst="rect">
            <a:avLst/>
          </a:prstGeom>
        </p:spPr>
      </p:pic>
      <p:pic>
        <p:nvPicPr>
          <p:cNvPr id="29" name="图片 28"/>
          <p:cNvPicPr>
            <a:picLocks noChangeAspect="1"/>
          </p:cNvPicPr>
          <p:nvPr userDrawn="1"/>
        </p:nvPicPr>
        <p:blipFill>
          <a:blip r:embed="rId3" cstate="print">
            <a:lum bright="70000" contrast="-70000"/>
            <a:extLst>
              <a:ext uri="{28A0092B-C50C-407E-A947-70E740481C1C}">
                <a14:useLocalDpi xmlns:a14="http://schemas.microsoft.com/office/drawing/2010/main" val="0"/>
              </a:ext>
            </a:extLst>
          </a:blip>
          <a:stretch>
            <a:fillRect/>
          </a:stretch>
        </p:blipFill>
        <p:spPr>
          <a:xfrm>
            <a:off x="444197" y="6192580"/>
            <a:ext cx="2781068" cy="391010"/>
          </a:xfrm>
          <a:prstGeom prst="rect">
            <a:avLst/>
          </a:prstGeom>
        </p:spPr>
      </p:pic>
      <p:sp>
        <p:nvSpPr>
          <p:cNvPr id="8" name="文本框 7"/>
          <p:cNvSpPr txBox="1"/>
          <p:nvPr userDrawn="1"/>
        </p:nvSpPr>
        <p:spPr>
          <a:xfrm>
            <a:off x="4215113" y="6317671"/>
            <a:ext cx="5294012" cy="246221"/>
          </a:xfrm>
          <a:prstGeom prst="rect">
            <a:avLst/>
          </a:prstGeom>
          <a:noFill/>
        </p:spPr>
        <p:txBody>
          <a:bodyPr wrap="square" rtlCol="0">
            <a:spAutoFit/>
          </a:bodyPr>
          <a:lstStyle/>
          <a:p>
            <a:pPr algn="r"/>
            <a:r>
              <a:rPr kumimoji="1" lang="en-US" altLang="zh-CN" sz="1000" dirty="0" smtClean="0">
                <a:solidFill>
                  <a:srgbClr val="4B5D75"/>
                </a:solidFill>
                <a:latin typeface="微软雅黑" panose="020B0503020204020204" charset="-122"/>
                <a:ea typeface="微软雅黑" panose="020B0503020204020204" charset="-122"/>
                <a:cs typeface="微软雅黑" panose="020B0503020204020204" charset="-122"/>
              </a:rPr>
              <a:t>Advancing Education Through Science and Technology</a:t>
            </a:r>
            <a:r>
              <a:rPr kumimoji="1" lang="en-US" altLang="zh-CN" sz="1000" baseline="0" dirty="0" smtClean="0">
                <a:solidFill>
                  <a:srgbClr val="4B5D75"/>
                </a:solidFill>
                <a:latin typeface="微软雅黑" panose="020B0503020204020204" charset="-122"/>
                <a:ea typeface="微软雅黑" panose="020B0503020204020204" charset="-122"/>
                <a:cs typeface="微软雅黑" panose="020B0503020204020204" charset="-122"/>
              </a:rPr>
              <a:t>.</a:t>
            </a:r>
            <a:endParaRPr kumimoji="1" lang="zh-CN" altLang="en-US" sz="1000" dirty="0">
              <a:solidFill>
                <a:srgbClr val="4B5D75"/>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矩形 5"/>
          <p:cNvSpPr/>
          <p:nvPr userDrawn="1"/>
        </p:nvSpPr>
        <p:spPr>
          <a:xfrm>
            <a:off x="11049000" y="6193277"/>
            <a:ext cx="515938" cy="35019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800"/>
          </a:p>
        </p:txBody>
      </p:sp>
      <p:sp>
        <p:nvSpPr>
          <p:cNvPr id="10" name="Slide Number Placeholder 5"/>
          <p:cNvSpPr>
            <a:spLocks noGrp="1"/>
          </p:cNvSpPr>
          <p:nvPr>
            <p:ph type="sldNum" sz="quarter" idx="4"/>
          </p:nvPr>
        </p:nvSpPr>
        <p:spPr>
          <a:xfrm>
            <a:off x="11027253" y="6177532"/>
            <a:ext cx="565980" cy="392573"/>
          </a:xfrm>
          <a:prstGeom prst="rect">
            <a:avLst/>
          </a:prstGeom>
        </p:spPr>
        <p:txBody>
          <a:bodyPr vert="horz" lIns="91440" tIns="45720" rIns="91440" bIns="45720" rtlCol="0" anchor="ctr"/>
          <a:lstStyle>
            <a:lvl1pPr algn="ctr">
              <a:defRPr sz="1200">
                <a:solidFill>
                  <a:schemeClr val="bg1"/>
                </a:solidFill>
                <a:latin typeface="微软雅黑" panose="020B0503020204020204" charset="-122"/>
                <a:ea typeface="微软雅黑" panose="020B0503020204020204" charset="-122"/>
                <a:cs typeface="微软雅黑" panose="020B0503020204020204" charset="-122"/>
              </a:defRPr>
            </a:lvl1pPr>
          </a:lstStyle>
          <a:p>
            <a:fld id="{86CB4B4D-7CA3-9044-876B-883B54F8677D}" type="slidenum">
              <a:rPr lang="uk-UA" smtClean="0"/>
              <a:t>‹#›</a:t>
            </a:fld>
            <a:endParaRPr lang="uk-UA" dirty="0"/>
          </a:p>
        </p:txBody>
      </p:sp>
      <p:pic>
        <p:nvPicPr>
          <p:cNvPr id="11" name="图片 10" descr="好未来画册-20.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85494" y="6120798"/>
            <a:ext cx="1512230" cy="475912"/>
          </a:xfrm>
          <a:prstGeom prst="rect">
            <a:avLst/>
          </a:prstGeom>
        </p:spPr>
      </p:pic>
      <p:sp>
        <p:nvSpPr>
          <p:cNvPr id="7" name="文本框 6"/>
          <p:cNvSpPr txBox="1"/>
          <p:nvPr userDrawn="1"/>
        </p:nvSpPr>
        <p:spPr>
          <a:xfrm>
            <a:off x="4215113" y="6317671"/>
            <a:ext cx="5294012" cy="246221"/>
          </a:xfrm>
          <a:prstGeom prst="rect">
            <a:avLst/>
          </a:prstGeom>
          <a:noFill/>
        </p:spPr>
        <p:txBody>
          <a:bodyPr wrap="square" rtlCol="0">
            <a:spAutoFit/>
          </a:bodyPr>
          <a:lstStyle/>
          <a:p>
            <a:pPr algn="r"/>
            <a:r>
              <a:rPr kumimoji="1" lang="en-US" altLang="zh-CN" sz="1000" dirty="0" smtClean="0">
                <a:solidFill>
                  <a:srgbClr val="4B5D75"/>
                </a:solidFill>
                <a:latin typeface="微软雅黑" panose="020B0503020204020204" charset="-122"/>
                <a:ea typeface="微软雅黑" panose="020B0503020204020204" charset="-122"/>
                <a:cs typeface="微软雅黑" panose="020B0503020204020204" charset="-122"/>
              </a:rPr>
              <a:t>Advancing Education Through Science and Technology</a:t>
            </a:r>
            <a:r>
              <a:rPr kumimoji="1" lang="en-US" altLang="zh-CN" sz="1000" baseline="0" dirty="0" smtClean="0">
                <a:solidFill>
                  <a:srgbClr val="4B5D75"/>
                </a:solidFill>
                <a:latin typeface="微软雅黑" panose="020B0503020204020204" charset="-122"/>
                <a:ea typeface="微软雅黑" panose="020B0503020204020204" charset="-122"/>
                <a:cs typeface="微软雅黑" panose="020B0503020204020204" charset="-122"/>
              </a:rPr>
              <a:t>.</a:t>
            </a:r>
            <a:endParaRPr kumimoji="1" lang="zh-CN" altLang="en-US" sz="1000" dirty="0">
              <a:solidFill>
                <a:srgbClr val="4B5D75"/>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21"/>
            <a:ext cx="12193588" cy="6857179"/>
          </a:xfrm>
          <a:prstGeom prst="rect">
            <a:avLst/>
          </a:prstGeom>
        </p:spPr>
      </p:pic>
      <p:sp>
        <p:nvSpPr>
          <p:cNvPr id="8" name="标题 1"/>
          <p:cNvSpPr>
            <a:spLocks noGrp="1"/>
          </p:cNvSpPr>
          <p:nvPr>
            <p:ph type="title" hasCustomPrompt="1"/>
          </p:nvPr>
        </p:nvSpPr>
        <p:spPr>
          <a:xfrm>
            <a:off x="0" y="2736931"/>
            <a:ext cx="12193588" cy="783450"/>
          </a:xfrm>
        </p:spPr>
        <p:txBody>
          <a:bodyPr>
            <a:normAutofit/>
          </a:bodyPr>
          <a:lstStyle>
            <a:lvl1pPr algn="ctr">
              <a:defRPr sz="4400" b="1">
                <a:solidFill>
                  <a:schemeClr val="bg1"/>
                </a:solidFill>
              </a:defRPr>
            </a:lvl1pPr>
          </a:lstStyle>
          <a:p>
            <a:r>
              <a:rPr kumimoji="1" lang="zh-CN" altLang="en-US" dirty="0" smtClean="0"/>
              <a:t>单击此处编辑标题</a:t>
            </a:r>
            <a:endParaRPr kumimoji="1"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0" y="821"/>
            <a:ext cx="12193588" cy="6857179"/>
          </a:xfrm>
          <a:prstGeom prst="rect">
            <a:avLst/>
          </a:prstGeom>
        </p:spPr>
      </p:pic>
      <p:sp>
        <p:nvSpPr>
          <p:cNvPr id="4" name="标题 1"/>
          <p:cNvSpPr>
            <a:spLocks noGrp="1"/>
          </p:cNvSpPr>
          <p:nvPr>
            <p:ph type="title" hasCustomPrompt="1"/>
          </p:nvPr>
        </p:nvSpPr>
        <p:spPr>
          <a:xfrm>
            <a:off x="0" y="2736931"/>
            <a:ext cx="12193588" cy="783450"/>
          </a:xfrm>
        </p:spPr>
        <p:txBody>
          <a:bodyPr>
            <a:normAutofit/>
          </a:bodyPr>
          <a:lstStyle>
            <a:lvl1pPr algn="ctr">
              <a:defRPr sz="4400" b="1">
                <a:solidFill>
                  <a:schemeClr val="bg1"/>
                </a:solidFill>
              </a:defRPr>
            </a:lvl1pPr>
          </a:lstStyle>
          <a:p>
            <a:r>
              <a:rPr kumimoji="1" lang="zh-CN" altLang="en-US" dirty="0" smtClean="0"/>
              <a:t>单击此处编辑标题</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lumMod val="95000"/>
                <a:lumOff val="5000"/>
              </a:schemeClr>
            </a:gs>
            <a:gs pos="55000">
              <a:schemeClr val="tx2">
                <a:lumMod val="50000"/>
              </a:schemeClr>
            </a:gs>
            <a:gs pos="100000">
              <a:schemeClr val="tx1">
                <a:lumMod val="95000"/>
                <a:lumOff val="5000"/>
              </a:schemeClr>
            </a:gs>
          </a:gsLst>
          <a:lin ang="2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309" y="365126"/>
            <a:ext cx="1051697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309" y="1825625"/>
            <a:ext cx="10516970" cy="435133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二级</a:t>
            </a:r>
          </a:p>
          <a:p>
            <a:pPr lvl="2"/>
            <a:r>
              <a:rPr lang="zh-CN" altLang="en-US" dirty="0" smtClean="0"/>
              <a:t>三级</a:t>
            </a:r>
          </a:p>
          <a:p>
            <a:pPr lvl="3"/>
            <a:r>
              <a:rPr lang="zh-CN" altLang="en-US" dirty="0" smtClean="0"/>
              <a:t>四级</a:t>
            </a:r>
          </a:p>
          <a:p>
            <a:pPr lvl="4"/>
            <a:r>
              <a:rPr lang="zh-CN" altLang="en-US" dirty="0" smtClean="0"/>
              <a:t>五级</a:t>
            </a:r>
            <a:endParaRPr lang="en-US" dirty="0"/>
          </a:p>
        </p:txBody>
      </p:sp>
      <p:sp>
        <p:nvSpPr>
          <p:cNvPr id="4" name="Date Placeholder 3"/>
          <p:cNvSpPr>
            <a:spLocks noGrp="1"/>
          </p:cNvSpPr>
          <p:nvPr>
            <p:ph type="dt" sz="half" idx="2"/>
          </p:nvPr>
        </p:nvSpPr>
        <p:spPr>
          <a:xfrm>
            <a:off x="838309" y="6356351"/>
            <a:ext cx="2743557" cy="365125"/>
          </a:xfrm>
          <a:prstGeom prst="rect">
            <a:avLst/>
          </a:prstGeom>
        </p:spPr>
        <p:txBody>
          <a:bodyPr vert="horz" lIns="91440" tIns="45720" rIns="91440" bIns="45720" rtlCol="0" anchor="ctr"/>
          <a:lstStyle>
            <a:lvl1pPr algn="l">
              <a:defRPr sz="1200">
                <a:solidFill>
                  <a:srgbClr val="4B5D75"/>
                </a:solidFill>
                <a:latin typeface="微软雅黑" panose="020B0503020204020204" charset="-122"/>
                <a:ea typeface="微软雅黑" panose="020B0503020204020204" charset="-122"/>
                <a:cs typeface="微软雅黑" panose="020B0503020204020204" charset="-122"/>
              </a:defRPr>
            </a:lvl1pPr>
          </a:lstStyle>
          <a:p>
            <a:fld id="{C764DE79-268F-4C1A-8933-263129D2AF90}" type="datetimeFigureOut">
              <a:rPr lang="en-US" smtClean="0"/>
              <a:t>10/22/2021</a:t>
            </a:fld>
            <a:endParaRPr lang="en-US" dirty="0"/>
          </a:p>
        </p:txBody>
      </p:sp>
      <p:sp>
        <p:nvSpPr>
          <p:cNvPr id="5" name="Footer Placeholder 4"/>
          <p:cNvSpPr>
            <a:spLocks noGrp="1"/>
          </p:cNvSpPr>
          <p:nvPr>
            <p:ph type="ftr" sz="quarter" idx="3"/>
          </p:nvPr>
        </p:nvSpPr>
        <p:spPr>
          <a:xfrm>
            <a:off x="4039126" y="6356351"/>
            <a:ext cx="4115336" cy="365125"/>
          </a:xfrm>
          <a:prstGeom prst="rect">
            <a:avLst/>
          </a:prstGeom>
        </p:spPr>
        <p:txBody>
          <a:bodyPr vert="horz" lIns="91440" tIns="45720" rIns="91440" bIns="45720" rtlCol="0" anchor="ctr"/>
          <a:lstStyle>
            <a:lvl1pPr algn="ctr">
              <a:defRPr sz="1200">
                <a:solidFill>
                  <a:srgbClr val="4B5D75"/>
                </a:solidFill>
                <a:latin typeface="微软雅黑" panose="020B0503020204020204" charset="-122"/>
                <a:ea typeface="微软雅黑" panose="020B0503020204020204" charset="-122"/>
                <a:cs typeface="微软雅黑" panose="020B0503020204020204" charset="-122"/>
              </a:defRPr>
            </a:lvl1pPr>
          </a:lstStyle>
          <a:p>
            <a:endParaRPr lang="en-US" dirty="0"/>
          </a:p>
        </p:txBody>
      </p:sp>
      <p:sp>
        <p:nvSpPr>
          <p:cNvPr id="6" name="Slide Number Placeholder 5"/>
          <p:cNvSpPr>
            <a:spLocks noGrp="1"/>
          </p:cNvSpPr>
          <p:nvPr>
            <p:ph type="sldNum" sz="quarter" idx="4"/>
          </p:nvPr>
        </p:nvSpPr>
        <p:spPr>
          <a:xfrm>
            <a:off x="8611722" y="6356351"/>
            <a:ext cx="2743557" cy="365125"/>
          </a:xfrm>
          <a:prstGeom prst="rect">
            <a:avLst/>
          </a:prstGeom>
        </p:spPr>
        <p:txBody>
          <a:bodyPr vert="horz" lIns="91440" tIns="45720" rIns="91440" bIns="45720" rtlCol="0" anchor="ctr"/>
          <a:lstStyle>
            <a:lvl1pPr algn="r">
              <a:defRPr sz="1200">
                <a:solidFill>
                  <a:srgbClr val="4B5D75"/>
                </a:solidFill>
                <a:latin typeface="微软雅黑" panose="020B0503020204020204" charset="-122"/>
                <a:ea typeface="微软雅黑" panose="020B0503020204020204" charset="-122"/>
                <a:cs typeface="微软雅黑" panose="020B0503020204020204" charset="-122"/>
              </a:defRPr>
            </a:lvl1pPr>
          </a:lstStyle>
          <a:p>
            <a:fld id="{48F63A3B-78C7-47BE-AE5E-E10140E04643}"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rgbClr val="4B5D75"/>
          </a:solidFill>
          <a:latin typeface="微软雅黑" panose="020B0503020204020204" charset="-122"/>
          <a:ea typeface="微软雅黑" panose="020B0503020204020204" charset="-122"/>
          <a:cs typeface="微软雅黑" panose="020B0503020204020204"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4B5D75"/>
          </a:solidFill>
          <a:latin typeface="微软雅黑" panose="020B0503020204020204" charset="-122"/>
          <a:ea typeface="微软雅黑" panose="020B0503020204020204" charset="-122"/>
          <a:cs typeface="微软雅黑" panose="020B050302020402020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85000"/>
            </a:schemeClr>
          </a:solidFill>
          <a:latin typeface="微软雅黑" panose="020B0503020204020204" charset="-122"/>
          <a:ea typeface="微软雅黑" panose="020B0503020204020204" charset="-122"/>
          <a:cs typeface="微软雅黑" panose="020B0503020204020204"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4B5D75"/>
          </a:solidFill>
          <a:latin typeface="微软雅黑" panose="020B0503020204020204" charset="-122"/>
          <a:ea typeface="微软雅黑" panose="020B0503020204020204" charset="-122"/>
          <a:cs typeface="微软雅黑" panose="020B0503020204020204"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4B5D75"/>
          </a:solidFill>
          <a:latin typeface="微软雅黑" panose="020B0503020204020204" charset="-122"/>
          <a:ea typeface="微软雅黑" panose="020B0503020204020204" charset="-122"/>
          <a:cs typeface="微软雅黑" panose="020B0503020204020204"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B5D75"/>
          </a:solidFill>
          <a:latin typeface="微软雅黑" panose="020B0503020204020204" charset="-122"/>
          <a:ea typeface="微软雅黑" panose="020B0503020204020204" charset="-122"/>
          <a:cs typeface="微软雅黑" panose="020B050302020402020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solidFill>
                  <a:schemeClr val="bg1"/>
                </a:solidFill>
              </a:rPr>
              <a:t>DDD</a:t>
            </a:r>
            <a:endParaRPr kumimoji="1" lang="zh-CN" altLang="en-US" dirty="0">
              <a:solidFill>
                <a:schemeClr val="bg1"/>
              </a:solidFill>
            </a:endParaRPr>
          </a:p>
        </p:txBody>
      </p:sp>
      <p:sp>
        <p:nvSpPr>
          <p:cNvPr id="3" name="文本占位符 2"/>
          <p:cNvSpPr>
            <a:spLocks noGrp="1"/>
          </p:cNvSpPr>
          <p:nvPr>
            <p:ph type="body" sz="quarter" idx="10"/>
          </p:nvPr>
        </p:nvSpPr>
        <p:spPr>
          <a:xfrm>
            <a:off x="577450" y="3820613"/>
            <a:ext cx="6524390" cy="558800"/>
          </a:xfrm>
        </p:spPr>
        <p:txBody>
          <a:bodyPr>
            <a:normAutofit/>
          </a:bodyPr>
          <a:lstStyle/>
          <a:p>
            <a:r>
              <a:rPr kumimoji="1" lang="en-US" altLang="zh-CN" dirty="0"/>
              <a:t>	</a:t>
            </a:r>
            <a:r>
              <a:rPr kumimoji="1" lang="zh-CN" altLang="en-US" dirty="0" smtClean="0">
                <a:solidFill>
                  <a:schemeClr val="bg1">
                    <a:lumMod val="75000"/>
                  </a:schemeClr>
                </a:solidFill>
              </a:rPr>
              <a:t>关注领域模型，创建更好的软件</a:t>
            </a:r>
            <a:endParaRPr kumimoji="1" lang="zh-CN" altLang="en-US" dirty="0">
              <a:solidFill>
                <a:schemeClr val="bg1">
                  <a:lumMod val="7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DDD</a:t>
            </a:r>
            <a:r>
              <a:rPr kumimoji="1" lang="zh-CN" altLang="en-US" dirty="0" smtClean="0"/>
              <a:t>与</a:t>
            </a:r>
            <a:r>
              <a:rPr kumimoji="1" lang="en-US" altLang="zh-CN" dirty="0" smtClean="0"/>
              <a:t>MVC</a:t>
            </a:r>
            <a:endParaRPr kumimoji="1" lang="zh-CN" altLang="en-US" dirty="0"/>
          </a:p>
        </p:txBody>
      </p:sp>
      <p:sp>
        <p:nvSpPr>
          <p:cNvPr id="3" name="幻灯片编号占位符 2"/>
          <p:cNvSpPr>
            <a:spLocks noGrp="1"/>
          </p:cNvSpPr>
          <p:nvPr>
            <p:ph type="sldNum" sz="quarter" idx="4"/>
          </p:nvPr>
        </p:nvSpPr>
        <p:spPr/>
        <p:txBody>
          <a:bodyPr/>
          <a:lstStyle/>
          <a:p>
            <a:fld id="{86CB4B4D-7CA3-9044-876B-883B54F8677D}" type="slidenum">
              <a:rPr lang="uk-UA" smtClean="0"/>
              <a:t>10</a:t>
            </a:fld>
            <a:endParaRPr lang="uk-UA" dirty="0"/>
          </a:p>
        </p:txBody>
      </p:sp>
      <p:sp>
        <p:nvSpPr>
          <p:cNvPr id="4" name="文本占位符 3"/>
          <p:cNvSpPr>
            <a:spLocks noGrp="1"/>
          </p:cNvSpPr>
          <p:nvPr>
            <p:ph type="body" sz="quarter" idx="10"/>
          </p:nvPr>
        </p:nvSpPr>
        <p:spPr>
          <a:xfrm>
            <a:off x="590550" y="2209800"/>
            <a:ext cx="5170170" cy="3581400"/>
          </a:xfrm>
        </p:spPr>
        <p:txBody>
          <a:bodyPr/>
          <a:lstStyle/>
          <a:p>
            <a:pPr>
              <a:lnSpc>
                <a:spcPct val="150000"/>
              </a:lnSpc>
            </a:pPr>
            <a:r>
              <a:rPr kumimoji="1" lang="en-US" altLang="zh-CN" dirty="0" smtClean="0"/>
              <a:t>DDD</a:t>
            </a:r>
            <a:r>
              <a:rPr kumimoji="1" lang="zh-CN" altLang="en-US" dirty="0" smtClean="0"/>
              <a:t>起源于</a:t>
            </a:r>
            <a:r>
              <a:rPr kumimoji="1" lang="en-US" altLang="zh-CN" dirty="0" smtClean="0"/>
              <a:t>2003</a:t>
            </a:r>
            <a:r>
              <a:rPr kumimoji="1" lang="zh-CN" altLang="en-US" dirty="0" smtClean="0"/>
              <a:t>年，</a:t>
            </a:r>
            <a:r>
              <a:rPr kumimoji="1" lang="en-US" altLang="zh-CN" dirty="0" smtClean="0"/>
              <a:t>MVC</a:t>
            </a:r>
            <a:r>
              <a:rPr kumimoji="1" lang="zh-CN" altLang="en-US" dirty="0" smtClean="0"/>
              <a:t>起源于</a:t>
            </a:r>
            <a:r>
              <a:rPr kumimoji="1" lang="en-US" altLang="zh-CN" dirty="0" smtClean="0"/>
              <a:t>1979-80</a:t>
            </a:r>
          </a:p>
          <a:p>
            <a:pPr>
              <a:lnSpc>
                <a:spcPct val="150000"/>
              </a:lnSpc>
            </a:pPr>
            <a:r>
              <a:rPr kumimoji="1" lang="en-US" altLang="zh-CN" dirty="0" smtClean="0"/>
              <a:t>DDD</a:t>
            </a:r>
            <a:r>
              <a:rPr kumimoji="1" lang="zh-CN" altLang="en-US" dirty="0" smtClean="0"/>
              <a:t>使用充血模型，</a:t>
            </a:r>
            <a:r>
              <a:rPr kumimoji="1" lang="en-US" altLang="zh-CN" dirty="0" smtClean="0"/>
              <a:t>MVC</a:t>
            </a:r>
            <a:r>
              <a:rPr kumimoji="1" lang="zh-CN" altLang="en-US" dirty="0" smtClean="0"/>
              <a:t>被常使用贫血模型</a:t>
            </a:r>
            <a:endParaRPr kumimoji="1" lang="en-US" altLang="zh-CN" dirty="0" smtClean="0"/>
          </a:p>
          <a:p>
            <a:pPr>
              <a:lnSpc>
                <a:spcPct val="150000"/>
              </a:lnSpc>
            </a:pPr>
            <a:r>
              <a:rPr kumimoji="1" lang="en-US" altLang="zh-CN" dirty="0" smtClean="0"/>
              <a:t>DDD</a:t>
            </a:r>
            <a:r>
              <a:rPr kumimoji="1" lang="zh-CN" altLang="en-US" dirty="0" smtClean="0"/>
              <a:t>有领域模型，</a:t>
            </a:r>
            <a:r>
              <a:rPr kumimoji="1" lang="en-US" altLang="zh-CN" dirty="0" smtClean="0"/>
              <a:t>MVC</a:t>
            </a:r>
            <a:r>
              <a:rPr kumimoji="1" lang="zh-CN" altLang="en-US" dirty="0" smtClean="0"/>
              <a:t>没有强调使用</a:t>
            </a:r>
            <a:endParaRPr kumimoji="1" lang="en-US" altLang="zh-CN" dirty="0" smtClean="0"/>
          </a:p>
          <a:p>
            <a:pPr>
              <a:lnSpc>
                <a:spcPct val="150000"/>
              </a:lnSpc>
            </a:pPr>
            <a:r>
              <a:rPr kumimoji="1" lang="en-US" altLang="zh-CN" dirty="0" smtClean="0"/>
              <a:t>……</a:t>
            </a:r>
          </a:p>
          <a:p>
            <a:endParaRPr kumimoji="1" lang="en-US" altLang="zh-CN" dirty="0" smtClean="0"/>
          </a:p>
          <a:p>
            <a:endParaRPr kumimoji="1" lang="en-US" altLang="zh-CN" dirty="0"/>
          </a:p>
        </p:txBody>
      </p:sp>
      <p:sp>
        <p:nvSpPr>
          <p:cNvPr id="5" name="矩形 4"/>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6217920" y="2316480"/>
            <a:ext cx="4907280" cy="646331"/>
          </a:xfrm>
          <a:prstGeom prst="rect">
            <a:avLst/>
          </a:prstGeom>
          <a:noFill/>
        </p:spPr>
        <p:txBody>
          <a:bodyPr wrap="square" rtlCol="0">
            <a:spAutoFit/>
          </a:bodyPr>
          <a:lstStyle/>
          <a:p>
            <a:r>
              <a:rPr kumimoji="1" lang="en-US" altLang="zh-CN" sz="3600" b="1" dirty="0">
                <a:solidFill>
                  <a:srgbClr val="FFC000"/>
                </a:solidFill>
              </a:rPr>
              <a:t>DDD</a:t>
            </a:r>
            <a:r>
              <a:rPr kumimoji="1" lang="zh-CN" altLang="en-US" sz="3600" b="1" dirty="0">
                <a:solidFill>
                  <a:srgbClr val="FFC000"/>
                </a:solidFill>
              </a:rPr>
              <a:t>要推翻</a:t>
            </a:r>
            <a:r>
              <a:rPr kumimoji="1" lang="en-US" altLang="zh-CN" sz="3600" b="1" dirty="0">
                <a:solidFill>
                  <a:srgbClr val="FFC000"/>
                </a:solidFill>
              </a:rPr>
              <a:t>MVC</a:t>
            </a:r>
            <a:r>
              <a:rPr kumimoji="1" lang="zh-CN" altLang="en-US" sz="3600" b="1" dirty="0">
                <a:solidFill>
                  <a:srgbClr val="FFC000"/>
                </a:solidFill>
              </a:rPr>
              <a:t>吗</a:t>
            </a:r>
            <a:r>
              <a:rPr kumimoji="1" lang="zh-CN" altLang="en-US" sz="3600" b="1" dirty="0" smtClean="0">
                <a:solidFill>
                  <a:srgbClr val="FFC000"/>
                </a:solidFill>
              </a:rPr>
              <a:t>？</a:t>
            </a:r>
            <a:endParaRPr lang="zh-CN" altLang="en-US" dirty="0"/>
          </a:p>
        </p:txBody>
      </p:sp>
      <p:sp>
        <p:nvSpPr>
          <p:cNvPr id="7" name="矩形 6"/>
          <p:cNvSpPr/>
          <p:nvPr/>
        </p:nvSpPr>
        <p:spPr>
          <a:xfrm>
            <a:off x="7655686" y="3352102"/>
            <a:ext cx="2148714" cy="923330"/>
          </a:xfrm>
          <a:prstGeom prst="rect">
            <a:avLst/>
          </a:prstGeom>
        </p:spPr>
        <p:txBody>
          <a:bodyPr wrap="square">
            <a:spAutoFit/>
          </a:bodyPr>
          <a:lstStyle/>
          <a:p>
            <a:r>
              <a:rPr kumimoji="1" lang="en-US" altLang="zh-CN" sz="5400" b="1" dirty="0">
                <a:solidFill>
                  <a:srgbClr val="FF0000"/>
                </a:solidFill>
              </a:rPr>
              <a:t>NO</a:t>
            </a:r>
            <a:r>
              <a:rPr kumimoji="1" lang="zh-CN" altLang="en-US" sz="5400" b="1" dirty="0">
                <a:solidFill>
                  <a:srgbClr val="FF0000"/>
                </a:solidFill>
              </a:rPr>
              <a:t>！</a:t>
            </a:r>
            <a:endParaRPr lang="zh-CN" altLang="en-US" sz="5400" dirty="0"/>
          </a:p>
        </p:txBody>
      </p:sp>
    </p:spTree>
    <p:extLst>
      <p:ext uri="{BB962C8B-B14F-4D97-AF65-F5344CB8AC3E}">
        <p14:creationId xmlns:p14="http://schemas.microsoft.com/office/powerpoint/2010/main" val="1393144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贫血模型</a:t>
            </a:r>
            <a:endParaRPr kumimoji="1" lang="zh-CN" altLang="en-US" dirty="0"/>
          </a:p>
        </p:txBody>
      </p:sp>
      <p:sp>
        <p:nvSpPr>
          <p:cNvPr id="3" name="幻灯片编号占位符 2"/>
          <p:cNvSpPr>
            <a:spLocks noGrp="1"/>
          </p:cNvSpPr>
          <p:nvPr>
            <p:ph type="sldNum" sz="quarter" idx="4"/>
          </p:nvPr>
        </p:nvSpPr>
        <p:spPr/>
        <p:txBody>
          <a:bodyPr/>
          <a:lstStyle/>
          <a:p>
            <a:fld id="{86CB4B4D-7CA3-9044-876B-883B54F8677D}" type="slidenum">
              <a:rPr lang="uk-UA" smtClean="0"/>
              <a:t>11</a:t>
            </a:fld>
            <a:endParaRPr lang="uk-UA" dirty="0"/>
          </a:p>
        </p:txBody>
      </p:sp>
      <p:sp>
        <p:nvSpPr>
          <p:cNvPr id="4" name="文本占位符 3"/>
          <p:cNvSpPr>
            <a:spLocks noGrp="1"/>
          </p:cNvSpPr>
          <p:nvPr>
            <p:ph type="body" sz="quarter" idx="10"/>
          </p:nvPr>
        </p:nvSpPr>
        <p:spPr>
          <a:xfrm>
            <a:off x="5511800" y="2194560"/>
            <a:ext cx="6389370" cy="3581400"/>
          </a:xfrm>
        </p:spPr>
        <p:txBody>
          <a:bodyPr/>
          <a:lstStyle/>
          <a:p>
            <a:pPr marL="342900" indent="-342900">
              <a:buFont typeface="Arial" panose="020B0604020202020204" pitchFamily="34" charset="0"/>
              <a:buChar char="•"/>
            </a:pPr>
            <a:r>
              <a:rPr kumimoji="1" lang="en-US" altLang="zh-CN" dirty="0" smtClean="0"/>
              <a:t>POJO</a:t>
            </a:r>
            <a:r>
              <a:rPr kumimoji="1" lang="zh-CN" altLang="en-US" dirty="0" smtClean="0"/>
              <a:t>，典型的贫血模型</a:t>
            </a:r>
            <a:endParaRPr kumimoji="1" lang="en-US" altLang="zh-CN" dirty="0" smtClean="0"/>
          </a:p>
          <a:p>
            <a:pPr marL="342900" indent="-342900">
              <a:buFont typeface="Arial" panose="020B0604020202020204" pitchFamily="34" charset="0"/>
              <a:buChar char="•"/>
            </a:pPr>
            <a:r>
              <a:rPr kumimoji="1" lang="en-US" altLang="zh-CN" dirty="0" smtClean="0"/>
              <a:t>Martin Fowler</a:t>
            </a:r>
            <a:r>
              <a:rPr kumimoji="1" lang="zh-CN" altLang="en-US" dirty="0"/>
              <a:t>将贫血</a:t>
            </a:r>
            <a:r>
              <a:rPr kumimoji="1" lang="zh-CN" altLang="en-US" dirty="0" smtClean="0"/>
              <a:t>模型作为反例提出来</a:t>
            </a:r>
            <a:endParaRPr kumimoji="1" lang="en-US" altLang="zh-CN" dirty="0" smtClean="0"/>
          </a:p>
          <a:p>
            <a:pPr marL="342900" indent="-342900">
              <a:buFont typeface="Arial" panose="020B0604020202020204" pitchFamily="34" charset="0"/>
              <a:buChar char="•"/>
            </a:pPr>
            <a:r>
              <a:rPr kumimoji="1" lang="zh-CN" altLang="en-US" dirty="0" smtClean="0"/>
              <a:t>业务分散到各个</a:t>
            </a:r>
            <a:r>
              <a:rPr kumimoji="1" lang="en-US" altLang="zh-CN" dirty="0" smtClean="0"/>
              <a:t>service</a:t>
            </a:r>
            <a:r>
              <a:rPr kumimoji="1" lang="zh-CN" altLang="en-US" dirty="0" smtClean="0"/>
              <a:t>中</a:t>
            </a:r>
            <a:endParaRPr kumimoji="1" lang="en-US" altLang="zh-CN" dirty="0" smtClean="0"/>
          </a:p>
          <a:p>
            <a:pPr marL="342900" indent="-342900">
              <a:buFont typeface="Arial" panose="020B0604020202020204" pitchFamily="34" charset="0"/>
              <a:buChar char="•"/>
            </a:pPr>
            <a:r>
              <a:rPr kumimoji="1" lang="zh-CN" altLang="en-US" dirty="0" smtClean="0"/>
              <a:t>从实体中，看不出有哪些业务</a:t>
            </a:r>
            <a:endParaRPr kumimoji="1" lang="en-US" altLang="zh-CN" dirty="0" smtClean="0"/>
          </a:p>
          <a:p>
            <a:pPr marL="342900" indent="-342900">
              <a:buFont typeface="Arial" panose="020B0604020202020204" pitchFamily="34" charset="0"/>
              <a:buChar char="•"/>
            </a:pPr>
            <a:r>
              <a:rPr kumimoji="1" lang="zh-CN" altLang="en-US" dirty="0" smtClean="0"/>
              <a:t>会造成贫血失忆证</a:t>
            </a:r>
            <a:endParaRPr kumimoji="1" lang="en-US" altLang="zh-CN" dirty="0" smtClean="0"/>
          </a:p>
        </p:txBody>
      </p:sp>
      <p:sp>
        <p:nvSpPr>
          <p:cNvPr id="5" name="矩形 4"/>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Rectangle 1"/>
          <p:cNvSpPr>
            <a:spLocks noChangeArrowheads="1"/>
          </p:cNvSpPr>
          <p:nvPr/>
        </p:nvSpPr>
        <p:spPr bwMode="auto">
          <a:xfrm>
            <a:off x="660400" y="2846334"/>
            <a:ext cx="4851400" cy="2308324"/>
          </a:xfrm>
          <a:prstGeom prst="rect">
            <a:avLst/>
          </a:prstGeom>
          <a:solidFill>
            <a:schemeClr val="tx1">
              <a:lumMod val="95000"/>
              <a:lumOff val="5000"/>
            </a:schemeClr>
          </a:solidFill>
          <a:ln>
            <a:solidFill>
              <a:srgbClr val="BFBFBF"/>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smtClean="0">
                <a:ln>
                  <a:noFill/>
                </a:ln>
                <a:solidFill>
                  <a:srgbClr val="CC7832"/>
                </a:solidFill>
                <a:effectLst/>
                <a:latin typeface="Arial Unicode MS"/>
                <a:ea typeface="JetBrains Mono"/>
              </a:rPr>
              <a:t>public class </a:t>
            </a:r>
            <a:r>
              <a:rPr kumimoji="0" lang="zh-CN" altLang="zh-CN" sz="1600" b="0" i="0" u="none" strike="noStrike" cap="none" normalizeH="0" baseline="0" dirty="0" smtClean="0">
                <a:ln>
                  <a:noFill/>
                </a:ln>
                <a:solidFill>
                  <a:srgbClr val="A9B7C6"/>
                </a:solidFill>
                <a:effectLst/>
                <a:latin typeface="Arial Unicode MS"/>
                <a:ea typeface="JetBrains Mono"/>
              </a:rPr>
              <a:t>Category {</a:t>
            </a:r>
            <a:br>
              <a:rPr kumimoji="0" lang="zh-CN" altLang="zh-CN" sz="1600" b="0" i="0" u="none" strike="noStrike" cap="none" normalizeH="0" baseline="0" dirty="0" smtClean="0">
                <a:ln>
                  <a:noFill/>
                </a:ln>
                <a:solidFill>
                  <a:srgbClr val="A9B7C6"/>
                </a:solidFill>
                <a:effectLst/>
                <a:latin typeface="Arial Unicode MS"/>
                <a:ea typeface="JetBrains Mono"/>
              </a:rPr>
            </a:br>
            <a:r>
              <a:rPr kumimoji="0" lang="zh-CN" altLang="zh-CN" sz="1600" b="0" i="0" u="none" strike="noStrike" cap="none" normalizeH="0" baseline="0" dirty="0" smtClean="0">
                <a:ln>
                  <a:noFill/>
                </a:ln>
                <a:solidFill>
                  <a:srgbClr val="A9B7C6"/>
                </a:solidFill>
                <a:effectLst/>
                <a:latin typeface="Arial Unicode MS"/>
                <a:ea typeface="JetBrains Mono"/>
              </a:rPr>
              <a:t>   </a:t>
            </a:r>
            <a:r>
              <a:rPr kumimoji="0" lang="zh-CN" altLang="zh-CN" sz="1600" b="0" i="0" u="none" strike="noStrike" cap="none" normalizeH="0" baseline="0" dirty="0" smtClean="0">
                <a:ln>
                  <a:noFill/>
                </a:ln>
                <a:solidFill>
                  <a:srgbClr val="CC7832"/>
                </a:solidFill>
                <a:effectLst/>
                <a:latin typeface="Arial Unicode MS"/>
                <a:ea typeface="JetBrains Mono"/>
              </a:rPr>
              <a:t>private </a:t>
            </a:r>
            <a:r>
              <a:rPr kumimoji="0" lang="zh-CN" altLang="zh-CN" sz="1600" b="0" i="0" u="none" strike="noStrike" cap="none" normalizeH="0" baseline="0" dirty="0" smtClean="0">
                <a:ln>
                  <a:noFill/>
                </a:ln>
                <a:solidFill>
                  <a:srgbClr val="A9B7C6"/>
                </a:solidFill>
                <a:effectLst/>
                <a:latin typeface="Arial Unicode MS"/>
                <a:ea typeface="JetBrains Mono"/>
              </a:rPr>
              <a:t>String </a:t>
            </a:r>
            <a:r>
              <a:rPr kumimoji="0" lang="zh-CN" altLang="zh-CN" sz="1600" b="0" i="0" u="none" strike="noStrike" cap="none" normalizeH="0" baseline="0" dirty="0" smtClean="0">
                <a:ln>
                  <a:noFill/>
                </a:ln>
                <a:solidFill>
                  <a:srgbClr val="9876AA"/>
                </a:solidFill>
                <a:effectLst/>
                <a:latin typeface="Arial Unicode MS"/>
                <a:ea typeface="JetBrains Mono"/>
              </a:rPr>
              <a:t>name</a:t>
            </a:r>
            <a:r>
              <a:rPr kumimoji="0" lang="zh-CN" altLang="zh-CN" sz="1600" b="0" i="0" u="none" strike="noStrike" cap="none" normalizeH="0" baseline="0" dirty="0" smtClean="0">
                <a:ln>
                  <a:noFill/>
                </a:ln>
                <a:solidFill>
                  <a:srgbClr val="CC7832"/>
                </a:solidFill>
                <a:effectLst/>
                <a:latin typeface="Arial Unicode MS"/>
                <a:ea typeface="JetBrains Mono"/>
              </a:rPr>
              <a:t>;</a:t>
            </a:r>
            <a:r>
              <a:rPr kumimoji="0" lang="zh-CN" altLang="zh-CN" sz="1600" b="0" i="0" u="none" strike="noStrike" cap="none" normalizeH="0" baseline="0" dirty="0" smtClean="0">
                <a:ln>
                  <a:noFill/>
                </a:ln>
                <a:solidFill>
                  <a:srgbClr val="A9B7C6"/>
                </a:solidFill>
                <a:effectLst/>
                <a:latin typeface="Arial Unicode MS"/>
                <a:ea typeface="JetBrains Mono"/>
              </a:rPr>
              <a:t/>
            </a:r>
            <a:br>
              <a:rPr kumimoji="0" lang="zh-CN" altLang="zh-CN" sz="1600" b="0" i="0" u="none" strike="noStrike" cap="none" normalizeH="0" baseline="0" dirty="0" smtClean="0">
                <a:ln>
                  <a:noFill/>
                </a:ln>
                <a:solidFill>
                  <a:srgbClr val="A9B7C6"/>
                </a:solidFill>
                <a:effectLst/>
                <a:latin typeface="Arial Unicode MS"/>
                <a:ea typeface="JetBrains Mono"/>
              </a:rPr>
            </a:br>
            <a:r>
              <a:rPr kumimoji="0" lang="zh-CN" altLang="zh-CN" sz="1600" b="0" i="0" u="none" strike="noStrike" cap="none" normalizeH="0" baseline="0" dirty="0" smtClean="0">
                <a:ln>
                  <a:noFill/>
                </a:ln>
                <a:solidFill>
                  <a:srgbClr val="A9B7C6"/>
                </a:solidFill>
                <a:effectLst/>
                <a:latin typeface="Arial Unicode MS"/>
                <a:ea typeface="JetBrains Mono"/>
              </a:rPr>
              <a:t>   </a:t>
            </a:r>
            <a:r>
              <a:rPr kumimoji="0" lang="zh-CN" altLang="zh-CN" sz="1600" b="0" i="0" u="none" strike="noStrike" cap="none" normalizeH="0" baseline="0" dirty="0" smtClean="0">
                <a:ln>
                  <a:noFill/>
                </a:ln>
                <a:solidFill>
                  <a:srgbClr val="CC7832"/>
                </a:solidFill>
                <a:effectLst/>
                <a:latin typeface="Arial Unicode MS"/>
                <a:ea typeface="JetBrains Mono"/>
              </a:rPr>
              <a:t>private </a:t>
            </a:r>
            <a:r>
              <a:rPr kumimoji="0" lang="zh-CN" altLang="zh-CN" sz="1600" b="0" i="0" u="none" strike="noStrike" cap="none" normalizeH="0" baseline="0" dirty="0" smtClean="0">
                <a:ln>
                  <a:noFill/>
                </a:ln>
                <a:solidFill>
                  <a:srgbClr val="A9B7C6"/>
                </a:solidFill>
                <a:effectLst/>
                <a:latin typeface="Arial Unicode MS"/>
                <a:ea typeface="JetBrains Mono"/>
              </a:rPr>
              <a:t>Long </a:t>
            </a:r>
            <a:r>
              <a:rPr kumimoji="0" lang="zh-CN" altLang="zh-CN" sz="1600" b="0" i="0" u="none" strike="noStrike" cap="none" normalizeH="0" baseline="0" dirty="0" smtClean="0">
                <a:ln>
                  <a:noFill/>
                </a:ln>
                <a:solidFill>
                  <a:srgbClr val="9876AA"/>
                </a:solidFill>
                <a:effectLst/>
                <a:latin typeface="Arial Unicode MS"/>
                <a:ea typeface="JetBrains Mono"/>
              </a:rPr>
              <a:t>gradeId</a:t>
            </a:r>
            <a:r>
              <a:rPr kumimoji="0" lang="zh-CN" altLang="zh-CN" sz="1600" b="0" i="0" u="none" strike="noStrike" cap="none" normalizeH="0" baseline="0" dirty="0" smtClean="0">
                <a:ln>
                  <a:noFill/>
                </a:ln>
                <a:solidFill>
                  <a:srgbClr val="CC7832"/>
                </a:solidFill>
                <a:effectLst/>
                <a:latin typeface="Arial Unicode MS"/>
                <a:ea typeface="JetBrains Mono"/>
              </a:rPr>
              <a:t>;</a:t>
            </a:r>
            <a:r>
              <a:rPr kumimoji="0" lang="zh-CN" altLang="zh-CN" sz="1600" b="0" i="0" u="none" strike="noStrike" cap="none" normalizeH="0" baseline="0" dirty="0" smtClean="0">
                <a:ln>
                  <a:noFill/>
                </a:ln>
                <a:solidFill>
                  <a:srgbClr val="A9B7C6"/>
                </a:solidFill>
                <a:effectLst/>
                <a:latin typeface="Arial Unicode MS"/>
                <a:ea typeface="JetBrains Mono"/>
              </a:rPr>
              <a:t/>
            </a:r>
            <a:br>
              <a:rPr kumimoji="0" lang="zh-CN" altLang="zh-CN" sz="1600" b="0" i="0" u="none" strike="noStrike" cap="none" normalizeH="0" baseline="0" dirty="0" smtClean="0">
                <a:ln>
                  <a:noFill/>
                </a:ln>
                <a:solidFill>
                  <a:srgbClr val="A9B7C6"/>
                </a:solidFill>
                <a:effectLst/>
                <a:latin typeface="Arial Unicode MS"/>
                <a:ea typeface="JetBrains Mono"/>
              </a:rPr>
            </a:br>
            <a:r>
              <a:rPr kumimoji="0" lang="zh-CN" altLang="zh-CN" sz="1600" b="0" i="0" u="none" strike="noStrike" cap="none" normalizeH="0" baseline="0" dirty="0" smtClean="0">
                <a:ln>
                  <a:noFill/>
                </a:ln>
                <a:solidFill>
                  <a:srgbClr val="A9B7C6"/>
                </a:solidFill>
                <a:effectLst/>
                <a:latin typeface="Arial Unicode MS"/>
                <a:ea typeface="JetBrains Mono"/>
              </a:rPr>
              <a:t>   </a:t>
            </a:r>
            <a:r>
              <a:rPr kumimoji="0" lang="zh-CN" altLang="zh-CN" sz="1600" b="0" i="0" u="none" strike="noStrike" cap="none" normalizeH="0" baseline="0" dirty="0" smtClean="0">
                <a:ln>
                  <a:noFill/>
                </a:ln>
                <a:solidFill>
                  <a:srgbClr val="CC7832"/>
                </a:solidFill>
                <a:effectLst/>
                <a:latin typeface="Arial Unicode MS"/>
                <a:ea typeface="JetBrains Mono"/>
              </a:rPr>
              <a:t>private </a:t>
            </a:r>
            <a:r>
              <a:rPr kumimoji="0" lang="zh-CN" altLang="zh-CN" sz="1600" b="0" i="0" u="none" strike="noStrike" cap="none" normalizeH="0" baseline="0" dirty="0" smtClean="0">
                <a:ln>
                  <a:noFill/>
                </a:ln>
                <a:solidFill>
                  <a:srgbClr val="A9B7C6"/>
                </a:solidFill>
                <a:effectLst/>
                <a:latin typeface="Arial Unicode MS"/>
                <a:ea typeface="JetBrains Mono"/>
              </a:rPr>
              <a:t>Integer </a:t>
            </a:r>
            <a:r>
              <a:rPr kumimoji="0" lang="zh-CN" altLang="zh-CN" sz="1600" b="0" i="0" u="none" strike="noStrike" cap="none" normalizeH="0" baseline="0" dirty="0" smtClean="0">
                <a:ln>
                  <a:noFill/>
                </a:ln>
                <a:solidFill>
                  <a:srgbClr val="9876AA"/>
                </a:solidFill>
                <a:effectLst/>
                <a:latin typeface="Arial Unicode MS"/>
                <a:ea typeface="JetBrains Mono"/>
              </a:rPr>
              <a:t>subject</a:t>
            </a:r>
            <a:r>
              <a:rPr kumimoji="0" lang="zh-CN" altLang="zh-CN" sz="1600" b="0" i="0" u="none" strike="noStrike" cap="none" normalizeH="0" baseline="0" dirty="0" smtClean="0">
                <a:ln>
                  <a:noFill/>
                </a:ln>
                <a:solidFill>
                  <a:srgbClr val="CC7832"/>
                </a:solidFill>
                <a:effectLst/>
                <a:latin typeface="Arial Unicode MS"/>
                <a:ea typeface="JetBrains Mono"/>
              </a:rPr>
              <a:t>;</a:t>
            </a:r>
            <a:r>
              <a:rPr kumimoji="0" lang="zh-CN" altLang="zh-CN" sz="1600" b="0" i="0" u="none" strike="noStrike" cap="none" normalizeH="0" baseline="0" dirty="0" smtClean="0">
                <a:ln>
                  <a:noFill/>
                </a:ln>
                <a:solidFill>
                  <a:srgbClr val="A9B7C6"/>
                </a:solidFill>
                <a:effectLst/>
                <a:latin typeface="Arial Unicode MS"/>
                <a:ea typeface="JetBrains Mono"/>
              </a:rPr>
              <a:t/>
            </a:r>
            <a:br>
              <a:rPr kumimoji="0" lang="zh-CN" altLang="zh-CN" sz="1600" b="0" i="0" u="none" strike="noStrike" cap="none" normalizeH="0" baseline="0" dirty="0" smtClean="0">
                <a:ln>
                  <a:noFill/>
                </a:ln>
                <a:solidFill>
                  <a:srgbClr val="A9B7C6"/>
                </a:solidFill>
                <a:effectLst/>
                <a:latin typeface="Arial Unicode MS"/>
                <a:ea typeface="JetBrains Mono"/>
              </a:rPr>
            </a:br>
            <a:r>
              <a:rPr kumimoji="0" lang="zh-CN" altLang="zh-CN" sz="1600" b="0" i="0" u="none" strike="noStrike" cap="none" normalizeH="0" baseline="0" dirty="0" smtClean="0">
                <a:ln>
                  <a:noFill/>
                </a:ln>
                <a:solidFill>
                  <a:srgbClr val="A9B7C6"/>
                </a:solidFill>
                <a:effectLst/>
                <a:latin typeface="Arial Unicode MS"/>
                <a:ea typeface="JetBrains Mono"/>
              </a:rPr>
              <a:t>   </a:t>
            </a:r>
            <a:r>
              <a:rPr kumimoji="0" lang="zh-CN" altLang="zh-CN" sz="1600" b="0" i="0" u="none" strike="noStrike" cap="none" normalizeH="0" baseline="0" dirty="0" smtClean="0">
                <a:ln>
                  <a:noFill/>
                </a:ln>
                <a:solidFill>
                  <a:srgbClr val="CC7832"/>
                </a:solidFill>
                <a:effectLst/>
                <a:latin typeface="Arial Unicode MS"/>
                <a:ea typeface="JetBrains Mono"/>
              </a:rPr>
              <a:t>private </a:t>
            </a:r>
            <a:r>
              <a:rPr kumimoji="0" lang="zh-CN" altLang="zh-CN" sz="1600" b="0" i="0" u="none" strike="noStrike" cap="none" normalizeH="0" baseline="0" dirty="0" smtClean="0">
                <a:ln>
                  <a:noFill/>
                </a:ln>
                <a:solidFill>
                  <a:srgbClr val="A9B7C6"/>
                </a:solidFill>
                <a:effectLst/>
                <a:latin typeface="Arial Unicode MS"/>
                <a:ea typeface="JetBrains Mono"/>
              </a:rPr>
              <a:t>String </a:t>
            </a:r>
            <a:r>
              <a:rPr kumimoji="0" lang="zh-CN" altLang="zh-CN" sz="1600" b="0" i="0" u="none" strike="noStrike" cap="none" normalizeH="0" baseline="0" dirty="0" smtClean="0">
                <a:ln>
                  <a:noFill/>
                </a:ln>
                <a:solidFill>
                  <a:srgbClr val="9876AA"/>
                </a:solidFill>
                <a:effectLst/>
                <a:latin typeface="Arial Unicode MS"/>
                <a:ea typeface="JetBrains Mono"/>
              </a:rPr>
              <a:t>remark</a:t>
            </a:r>
            <a:r>
              <a:rPr kumimoji="0" lang="zh-CN" altLang="zh-CN" sz="1600" b="0" i="0" u="none" strike="noStrike" cap="none" normalizeH="0" baseline="0" dirty="0" smtClean="0">
                <a:ln>
                  <a:noFill/>
                </a:ln>
                <a:solidFill>
                  <a:srgbClr val="CC7832"/>
                </a:solidFill>
                <a:effectLst/>
                <a:latin typeface="Arial Unicode MS"/>
                <a:ea typeface="JetBrains Mono"/>
              </a:rPr>
              <a:t>;</a:t>
            </a:r>
            <a:br>
              <a:rPr kumimoji="0" lang="zh-CN" altLang="zh-CN" sz="1600" b="0" i="0" u="none" strike="noStrike" cap="none" normalizeH="0" baseline="0" dirty="0" smtClean="0">
                <a:ln>
                  <a:noFill/>
                </a:ln>
                <a:solidFill>
                  <a:srgbClr val="CC7832"/>
                </a:solidFill>
                <a:effectLst/>
                <a:latin typeface="Arial Unicode MS"/>
                <a:ea typeface="JetBrains Mono"/>
              </a:rPr>
            </a:br>
            <a:r>
              <a:rPr kumimoji="0" lang="zh-CN" altLang="zh-CN" sz="1600" b="0" i="0" u="none" strike="noStrike" cap="none" normalizeH="0" baseline="0" dirty="0" smtClean="0">
                <a:ln>
                  <a:noFill/>
                </a:ln>
                <a:solidFill>
                  <a:srgbClr val="A9B7C6"/>
                </a:solidFill>
                <a:effectLst/>
                <a:latin typeface="Arial Unicode MS"/>
                <a:ea typeface="JetBrains Mono"/>
              </a:rPr>
              <a:t>}</a:t>
            </a:r>
            <a:endParaRPr kumimoji="0" lang="zh-CN" altLang="zh-CN"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8783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86CB4B4D-7CA3-9044-876B-883B54F8677D}" type="slidenum">
              <a:rPr lang="uk-UA" smtClean="0"/>
              <a:t>12</a:t>
            </a:fld>
            <a:endParaRPr lang="uk-UA" dirty="0"/>
          </a:p>
        </p:txBody>
      </p:sp>
      <p:sp>
        <p:nvSpPr>
          <p:cNvPr id="3" name="标题 2"/>
          <p:cNvSpPr>
            <a:spLocks noGrp="1"/>
          </p:cNvSpPr>
          <p:nvPr>
            <p:ph type="title"/>
          </p:nvPr>
        </p:nvSpPr>
        <p:spPr/>
        <p:txBody>
          <a:bodyPr/>
          <a:lstStyle/>
          <a:p>
            <a:r>
              <a:rPr lang="zh-CN" altLang="en-US" dirty="0" smtClean="0"/>
              <a:t>代码解析</a:t>
            </a:r>
            <a:r>
              <a:rPr lang="en-US" altLang="zh-CN" dirty="0" smtClean="0"/>
              <a:t>-</a:t>
            </a:r>
            <a:r>
              <a:rPr lang="zh-CN" altLang="en-US" dirty="0" smtClean="0"/>
              <a:t>常见的</a:t>
            </a:r>
            <a:r>
              <a:rPr lang="en-US" altLang="zh-CN" dirty="0" err="1" smtClean="0"/>
              <a:t>mvc</a:t>
            </a:r>
            <a:r>
              <a:rPr lang="zh-CN" altLang="en-US" dirty="0" smtClean="0"/>
              <a:t>的问题</a:t>
            </a:r>
            <a:endParaRPr lang="zh-CN" altLang="en-US" dirty="0"/>
          </a:p>
        </p:txBody>
      </p:sp>
      <p:sp>
        <p:nvSpPr>
          <p:cNvPr id="4" name="文本占位符 3"/>
          <p:cNvSpPr>
            <a:spLocks noGrp="1"/>
          </p:cNvSpPr>
          <p:nvPr>
            <p:ph type="body" sz="quarter" idx="10"/>
          </p:nvPr>
        </p:nvSpPr>
        <p:spPr>
          <a:xfrm>
            <a:off x="5232400" y="2209800"/>
            <a:ext cx="6273800" cy="3581400"/>
          </a:xfrm>
        </p:spPr>
        <p:txBody>
          <a:bodyPr>
            <a:normAutofit/>
          </a:bodyPr>
          <a:lstStyle/>
          <a:p>
            <a:pPr marL="342900" indent="-342900">
              <a:buFont typeface="Arial" panose="020B0604020202020204" pitchFamily="34" charset="0"/>
              <a:buChar char="•"/>
            </a:pPr>
            <a:r>
              <a:rPr lang="zh-CN" altLang="en-US" sz="2400" dirty="0" smtClean="0">
                <a:solidFill>
                  <a:srgbClr val="FFC000"/>
                </a:solidFill>
              </a:rPr>
              <a:t>问题</a:t>
            </a:r>
            <a:r>
              <a:rPr lang="en-US" altLang="zh-CN" sz="2400" dirty="0" smtClean="0">
                <a:solidFill>
                  <a:srgbClr val="FFC000"/>
                </a:solidFill>
              </a:rPr>
              <a:t>1</a:t>
            </a:r>
            <a:r>
              <a:rPr lang="zh-CN" altLang="en-US" sz="2400" dirty="0" smtClean="0">
                <a:solidFill>
                  <a:srgbClr val="FFC000"/>
                </a:solidFill>
              </a:rPr>
              <a:t>：</a:t>
            </a:r>
            <a:r>
              <a:rPr lang="zh-CN" altLang="en-US" sz="2400" dirty="0" smtClean="0"/>
              <a:t>可维护性差，与业务无关的模块会影响业务</a:t>
            </a:r>
            <a:endParaRPr lang="en-US" altLang="zh-CN" sz="2400" dirty="0" smtClean="0"/>
          </a:p>
          <a:p>
            <a:pPr marL="342900" indent="-342900">
              <a:buFont typeface="Arial" panose="020B0604020202020204" pitchFamily="34" charset="0"/>
              <a:buChar char="•"/>
            </a:pPr>
            <a:r>
              <a:rPr lang="zh-CN" altLang="en-US" sz="2400" dirty="0" smtClean="0">
                <a:solidFill>
                  <a:srgbClr val="FFC000"/>
                </a:solidFill>
              </a:rPr>
              <a:t>问题</a:t>
            </a:r>
            <a:r>
              <a:rPr lang="en-US" altLang="zh-CN" sz="2400" dirty="0" smtClean="0">
                <a:solidFill>
                  <a:srgbClr val="FFC000"/>
                </a:solidFill>
              </a:rPr>
              <a:t>2</a:t>
            </a:r>
            <a:r>
              <a:rPr lang="zh-CN" altLang="en-US" sz="2400" dirty="0" smtClean="0">
                <a:solidFill>
                  <a:srgbClr val="FFC000"/>
                </a:solidFill>
              </a:rPr>
              <a:t>：</a:t>
            </a:r>
            <a:r>
              <a:rPr lang="zh-CN" altLang="en-US" sz="2400" dirty="0" smtClean="0"/>
              <a:t>可拓展性差，业务逻辑与数据存储相互依赖，基本无法利用</a:t>
            </a:r>
            <a:endParaRPr lang="en-US" altLang="zh-CN" sz="2400" dirty="0" smtClean="0"/>
          </a:p>
          <a:p>
            <a:pPr marL="342900" indent="-342900">
              <a:buFont typeface="Arial" panose="020B0604020202020204" pitchFamily="34" charset="0"/>
              <a:buChar char="•"/>
            </a:pPr>
            <a:r>
              <a:rPr lang="zh-CN" altLang="en-US" sz="2400" dirty="0" smtClean="0">
                <a:solidFill>
                  <a:srgbClr val="FFC000"/>
                </a:solidFill>
              </a:rPr>
              <a:t>问题</a:t>
            </a:r>
            <a:r>
              <a:rPr lang="en-US" altLang="zh-CN" sz="2400" dirty="0" smtClean="0">
                <a:solidFill>
                  <a:srgbClr val="FFC000"/>
                </a:solidFill>
              </a:rPr>
              <a:t>3</a:t>
            </a:r>
            <a:r>
              <a:rPr lang="zh-CN" altLang="en-US" sz="2400" dirty="0" smtClean="0">
                <a:solidFill>
                  <a:srgbClr val="FFC000"/>
                </a:solidFill>
              </a:rPr>
              <a:t>：</a:t>
            </a:r>
            <a:r>
              <a:rPr lang="zh-CN" altLang="en-US" sz="2400" dirty="0" smtClean="0"/>
              <a:t>可测试性差，系统与基础设施强耦合，测试环境难搭建，难以进行单元测试</a:t>
            </a:r>
            <a:endParaRPr lang="en-US" altLang="zh-CN" sz="2400" dirty="0"/>
          </a:p>
          <a:p>
            <a:endParaRPr lang="en-US" altLang="zh-CN" sz="2400" dirty="0" smtClean="0"/>
          </a:p>
          <a:p>
            <a:r>
              <a:rPr lang="zh-CN" altLang="en-US" sz="2400" dirty="0" smtClean="0"/>
              <a:t>经过几次迭代后，代码将成为黑洞</a:t>
            </a:r>
            <a:endParaRPr lang="en-US" altLang="zh-CN" sz="2400" dirty="0" smtClean="0"/>
          </a:p>
        </p:txBody>
      </p:sp>
      <p:sp>
        <p:nvSpPr>
          <p:cNvPr id="5" name="矩形 4"/>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731520" y="2209801"/>
            <a:ext cx="4307840" cy="3581400"/>
          </a:xfrm>
          <a:prstGeom prst="rect">
            <a:avLst/>
          </a:prstGeom>
          <a:noFill/>
        </p:spPr>
        <p:txBody>
          <a:bodyPr wrap="square" rtlCol="0">
            <a:noAutofit/>
          </a:bodyPr>
          <a:lstStyle/>
          <a:p>
            <a:r>
              <a:rPr lang="zh-CN" altLang="en-US" sz="2400" dirty="0" smtClean="0">
                <a:solidFill>
                  <a:schemeClr val="bg1"/>
                </a:solidFill>
              </a:rPr>
              <a:t>违反的原则：</a:t>
            </a:r>
            <a:endParaRPr lang="en-US" altLang="zh-CN" sz="2400" dirty="0" smtClean="0">
              <a:solidFill>
                <a:schemeClr val="bg1"/>
              </a:solidFill>
            </a:endParaRPr>
          </a:p>
          <a:p>
            <a:endParaRPr lang="en-US" altLang="zh-CN" sz="2400" dirty="0">
              <a:solidFill>
                <a:schemeClr val="bg1"/>
              </a:solidFill>
            </a:endParaRPr>
          </a:p>
          <a:p>
            <a:r>
              <a:rPr lang="en-US" altLang="zh-CN" sz="2400" dirty="0" smtClean="0">
                <a:solidFill>
                  <a:schemeClr val="bg1"/>
                </a:solidFill>
              </a:rPr>
              <a:t>	</a:t>
            </a:r>
            <a:r>
              <a:rPr lang="zh-CN" altLang="en-US" sz="2400" dirty="0" smtClean="0">
                <a:solidFill>
                  <a:schemeClr val="bg1"/>
                </a:solidFill>
              </a:rPr>
              <a:t>单一</a:t>
            </a:r>
            <a:r>
              <a:rPr lang="zh-CN" altLang="en-US" sz="2400" dirty="0">
                <a:solidFill>
                  <a:schemeClr val="bg1"/>
                </a:solidFill>
              </a:rPr>
              <a:t>职责</a:t>
            </a:r>
            <a:endParaRPr lang="en-US" altLang="zh-CN" sz="2400" dirty="0" smtClean="0">
              <a:solidFill>
                <a:schemeClr val="bg1"/>
              </a:solidFill>
            </a:endParaRPr>
          </a:p>
          <a:p>
            <a:endParaRPr lang="en-US" altLang="zh-CN" sz="2400" dirty="0">
              <a:solidFill>
                <a:schemeClr val="bg1"/>
              </a:solidFill>
            </a:endParaRPr>
          </a:p>
          <a:p>
            <a:r>
              <a:rPr lang="en-US" altLang="zh-CN" sz="2400" dirty="0" smtClean="0">
                <a:solidFill>
                  <a:schemeClr val="bg1"/>
                </a:solidFill>
              </a:rPr>
              <a:t>	</a:t>
            </a:r>
            <a:r>
              <a:rPr lang="zh-CN" altLang="en-US" sz="2400" dirty="0" smtClean="0">
                <a:solidFill>
                  <a:schemeClr val="bg1"/>
                </a:solidFill>
              </a:rPr>
              <a:t>开闭原则</a:t>
            </a:r>
            <a:endParaRPr lang="en-US" altLang="zh-CN" sz="2400" dirty="0" smtClean="0">
              <a:solidFill>
                <a:schemeClr val="bg1"/>
              </a:solidFill>
            </a:endParaRPr>
          </a:p>
          <a:p>
            <a:endParaRPr lang="en-US" altLang="zh-CN" sz="2400" dirty="0">
              <a:solidFill>
                <a:schemeClr val="bg1"/>
              </a:solidFill>
            </a:endParaRPr>
          </a:p>
          <a:p>
            <a:r>
              <a:rPr lang="en-US" altLang="zh-CN" sz="2400" dirty="0" smtClean="0">
                <a:solidFill>
                  <a:schemeClr val="bg1"/>
                </a:solidFill>
              </a:rPr>
              <a:t>	</a:t>
            </a:r>
            <a:r>
              <a:rPr lang="zh-CN" altLang="en-US" sz="2400" dirty="0" smtClean="0">
                <a:solidFill>
                  <a:schemeClr val="bg1"/>
                </a:solidFill>
              </a:rPr>
              <a:t>依赖反转</a:t>
            </a:r>
            <a:endParaRPr lang="zh-CN" altLang="en-US" sz="2400" dirty="0">
              <a:solidFill>
                <a:schemeClr val="bg1"/>
              </a:solidFill>
            </a:endParaRPr>
          </a:p>
        </p:txBody>
      </p:sp>
    </p:spTree>
    <p:extLst>
      <p:ext uri="{BB962C8B-B14F-4D97-AF65-F5344CB8AC3E}">
        <p14:creationId xmlns:p14="http://schemas.microsoft.com/office/powerpoint/2010/main" val="27413328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1816100" y="3768524"/>
            <a:ext cx="9330871" cy="1017517"/>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2" name="矩形 41"/>
          <p:cNvSpPr/>
          <p:nvPr/>
        </p:nvSpPr>
        <p:spPr>
          <a:xfrm>
            <a:off x="1828437" y="5152836"/>
            <a:ext cx="9330871" cy="860510"/>
          </a:xfrm>
          <a:prstGeom prst="rect">
            <a:avLst/>
          </a:prstGeom>
          <a:solidFill>
            <a:srgbClr val="00B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1" name="矩形 40"/>
          <p:cNvSpPr/>
          <p:nvPr/>
        </p:nvSpPr>
        <p:spPr>
          <a:xfrm>
            <a:off x="1828437" y="2148753"/>
            <a:ext cx="9330871" cy="136063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86CB4B4D-7CA3-9044-876B-883B54F8677D}" type="slidenum">
              <a:rPr lang="uk-UA" smtClean="0"/>
              <a:t>13</a:t>
            </a:fld>
            <a:endParaRPr lang="uk-UA" dirty="0"/>
          </a:p>
        </p:txBody>
      </p:sp>
      <p:sp>
        <p:nvSpPr>
          <p:cNvPr id="3" name="标题 2"/>
          <p:cNvSpPr>
            <a:spLocks noGrp="1"/>
          </p:cNvSpPr>
          <p:nvPr>
            <p:ph type="title"/>
          </p:nvPr>
        </p:nvSpPr>
        <p:spPr/>
        <p:txBody>
          <a:bodyPr/>
          <a:lstStyle/>
          <a:p>
            <a:endParaRPr lang="zh-CN" altLang="en-US"/>
          </a:p>
        </p:txBody>
      </p:sp>
      <p:sp>
        <p:nvSpPr>
          <p:cNvPr id="5" name="矩形 4"/>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97546" y="4130141"/>
            <a:ext cx="1125583" cy="531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controller</a:t>
            </a:r>
            <a:endParaRPr lang="zh-CN" altLang="en-US" dirty="0"/>
          </a:p>
        </p:txBody>
      </p:sp>
      <p:sp>
        <p:nvSpPr>
          <p:cNvPr id="7" name="矩形 6"/>
          <p:cNvSpPr/>
          <p:nvPr/>
        </p:nvSpPr>
        <p:spPr>
          <a:xfrm>
            <a:off x="1939109" y="4136492"/>
            <a:ext cx="1251857" cy="52702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err="1" smtClean="0"/>
              <a:t>PayService</a:t>
            </a:r>
            <a:endParaRPr lang="zh-CN" altLang="en-US" dirty="0"/>
          </a:p>
        </p:txBody>
      </p:sp>
      <p:sp>
        <p:nvSpPr>
          <p:cNvPr id="8" name="矩形 7"/>
          <p:cNvSpPr/>
          <p:nvPr/>
        </p:nvSpPr>
        <p:spPr>
          <a:xfrm>
            <a:off x="3312160" y="4136492"/>
            <a:ext cx="1979747" cy="537909"/>
          </a:xfrm>
          <a:prstGeom prst="rect">
            <a:avLst/>
          </a:prstGeom>
          <a:solidFill>
            <a:schemeClr val="accent4">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err="1" smtClean="0"/>
              <a:t>AccountRepository</a:t>
            </a:r>
            <a:endParaRPr lang="zh-CN" altLang="en-US" dirty="0"/>
          </a:p>
        </p:txBody>
      </p:sp>
      <p:sp>
        <p:nvSpPr>
          <p:cNvPr id="9" name="矩形 8"/>
          <p:cNvSpPr/>
          <p:nvPr/>
        </p:nvSpPr>
        <p:spPr>
          <a:xfrm>
            <a:off x="5387523" y="4136492"/>
            <a:ext cx="1662611" cy="537908"/>
          </a:xfrm>
          <a:prstGeom prst="rect">
            <a:avLst/>
          </a:prstGeom>
          <a:solidFill>
            <a:schemeClr val="accent4">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err="1" smtClean="0"/>
              <a:t>BusiSafeService</a:t>
            </a:r>
            <a:endParaRPr lang="zh-CN" altLang="en-US" dirty="0"/>
          </a:p>
        </p:txBody>
      </p:sp>
      <p:sp>
        <p:nvSpPr>
          <p:cNvPr id="10" name="矩形 9"/>
          <p:cNvSpPr/>
          <p:nvPr/>
        </p:nvSpPr>
        <p:spPr>
          <a:xfrm>
            <a:off x="7157007" y="4136492"/>
            <a:ext cx="2427514" cy="527023"/>
          </a:xfrm>
          <a:prstGeom prst="rect">
            <a:avLst/>
          </a:prstGeom>
          <a:solidFill>
            <a:schemeClr val="accent4">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err="1"/>
              <a:t>AuditMessageProducer</a:t>
            </a:r>
            <a:endParaRPr lang="zh-CN" altLang="en-US" dirty="0"/>
          </a:p>
        </p:txBody>
      </p:sp>
      <p:sp>
        <p:nvSpPr>
          <p:cNvPr id="11" name="矩形 10"/>
          <p:cNvSpPr/>
          <p:nvPr/>
        </p:nvSpPr>
        <p:spPr>
          <a:xfrm>
            <a:off x="1939109" y="5339496"/>
            <a:ext cx="1018901" cy="52702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t>Account</a:t>
            </a:r>
            <a:endParaRPr lang="zh-CN" altLang="en-US" dirty="0"/>
          </a:p>
        </p:txBody>
      </p:sp>
      <p:sp>
        <p:nvSpPr>
          <p:cNvPr id="12" name="矩形 11"/>
          <p:cNvSpPr/>
          <p:nvPr/>
        </p:nvSpPr>
        <p:spPr>
          <a:xfrm>
            <a:off x="3095897" y="5339496"/>
            <a:ext cx="2387599" cy="5270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err="1"/>
              <a:t>AccountTransferservice</a:t>
            </a:r>
            <a:endParaRPr lang="zh-CN" altLang="en-US" dirty="0"/>
          </a:p>
        </p:txBody>
      </p:sp>
      <p:sp>
        <p:nvSpPr>
          <p:cNvPr id="13" name="矩形 12"/>
          <p:cNvSpPr/>
          <p:nvPr/>
        </p:nvSpPr>
        <p:spPr>
          <a:xfrm>
            <a:off x="5621383" y="5339496"/>
            <a:ext cx="1592944" cy="5270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err="1"/>
              <a:t>AuditMessage</a:t>
            </a:r>
            <a:endParaRPr lang="zh-CN" altLang="en-US" dirty="0"/>
          </a:p>
        </p:txBody>
      </p:sp>
      <p:sp>
        <p:nvSpPr>
          <p:cNvPr id="14" name="矩形 13"/>
          <p:cNvSpPr/>
          <p:nvPr/>
        </p:nvSpPr>
        <p:spPr>
          <a:xfrm>
            <a:off x="7352214" y="5339496"/>
            <a:ext cx="1121231" cy="5270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t>Result</a:t>
            </a:r>
            <a:endParaRPr lang="zh-CN" altLang="en-US" dirty="0"/>
          </a:p>
        </p:txBody>
      </p:sp>
      <p:sp>
        <p:nvSpPr>
          <p:cNvPr id="15" name="矩形 14"/>
          <p:cNvSpPr/>
          <p:nvPr/>
        </p:nvSpPr>
        <p:spPr>
          <a:xfrm>
            <a:off x="1960878" y="2891817"/>
            <a:ext cx="1360714" cy="527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AccountDao</a:t>
            </a:r>
            <a:endParaRPr lang="zh-CN" altLang="en-US" dirty="0"/>
          </a:p>
        </p:txBody>
      </p:sp>
      <p:sp>
        <p:nvSpPr>
          <p:cNvPr id="16" name="矩形 15"/>
          <p:cNvSpPr/>
          <p:nvPr/>
        </p:nvSpPr>
        <p:spPr>
          <a:xfrm>
            <a:off x="3631107" y="2891817"/>
            <a:ext cx="1791427" cy="527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RiskCheckService</a:t>
            </a:r>
            <a:endParaRPr lang="zh-CN" altLang="en-US" dirty="0"/>
          </a:p>
        </p:txBody>
      </p:sp>
      <p:sp>
        <p:nvSpPr>
          <p:cNvPr id="17" name="矩形 16"/>
          <p:cNvSpPr/>
          <p:nvPr/>
        </p:nvSpPr>
        <p:spPr>
          <a:xfrm>
            <a:off x="5574934" y="2891817"/>
            <a:ext cx="1791427" cy="527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KafkaTemplate</a:t>
            </a:r>
            <a:endParaRPr lang="zh-CN" altLang="en-US" dirty="0"/>
          </a:p>
        </p:txBody>
      </p:sp>
      <p:sp>
        <p:nvSpPr>
          <p:cNvPr id="18" name="流程图: 磁盘 17"/>
          <p:cNvSpPr/>
          <p:nvPr/>
        </p:nvSpPr>
        <p:spPr>
          <a:xfrm>
            <a:off x="2131798" y="2225124"/>
            <a:ext cx="895531" cy="46253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DB</a:t>
            </a:r>
            <a:endParaRPr lang="zh-CN" altLang="en-US" dirty="0"/>
          </a:p>
        </p:txBody>
      </p:sp>
      <p:sp>
        <p:nvSpPr>
          <p:cNvPr id="20" name="流程图: 直接访问存储器 19"/>
          <p:cNvSpPr/>
          <p:nvPr/>
        </p:nvSpPr>
        <p:spPr>
          <a:xfrm>
            <a:off x="5705215" y="2312210"/>
            <a:ext cx="1662611" cy="37544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queue</a:t>
            </a:r>
            <a:endParaRPr lang="zh-CN" altLang="en-US" dirty="0"/>
          </a:p>
        </p:txBody>
      </p:sp>
      <p:cxnSp>
        <p:nvCxnSpPr>
          <p:cNvPr id="22" name="曲线连接符 21"/>
          <p:cNvCxnSpPr>
            <a:stCxn id="7" idx="2"/>
            <a:endCxn id="11" idx="0"/>
          </p:cNvCxnSpPr>
          <p:nvPr/>
        </p:nvCxnSpPr>
        <p:spPr>
          <a:xfrm rot="5400000">
            <a:off x="2168809" y="4943266"/>
            <a:ext cx="675981" cy="116478"/>
          </a:xfrm>
          <a:prstGeom prst="curvedConnector3">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3" name="曲线连接符 22"/>
          <p:cNvCxnSpPr>
            <a:stCxn id="7" idx="2"/>
            <a:endCxn id="12" idx="0"/>
          </p:cNvCxnSpPr>
          <p:nvPr/>
        </p:nvCxnSpPr>
        <p:spPr>
          <a:xfrm rot="16200000" flipH="1">
            <a:off x="3089377" y="4139175"/>
            <a:ext cx="675981" cy="1724659"/>
          </a:xfrm>
          <a:prstGeom prst="curvedConnector3">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6" name="曲线连接符 25"/>
          <p:cNvCxnSpPr>
            <a:stCxn id="7" idx="2"/>
            <a:endCxn id="13" idx="0"/>
          </p:cNvCxnSpPr>
          <p:nvPr/>
        </p:nvCxnSpPr>
        <p:spPr>
          <a:xfrm rot="16200000" flipH="1">
            <a:off x="4153456" y="3075096"/>
            <a:ext cx="675981" cy="3852817"/>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9" name="曲线连接符 28"/>
          <p:cNvCxnSpPr>
            <a:stCxn id="7" idx="2"/>
            <a:endCxn id="14" idx="0"/>
          </p:cNvCxnSpPr>
          <p:nvPr/>
        </p:nvCxnSpPr>
        <p:spPr>
          <a:xfrm rot="16200000" flipH="1">
            <a:off x="4900944" y="2327609"/>
            <a:ext cx="675981" cy="5347792"/>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2" name="曲线连接符 31"/>
          <p:cNvCxnSpPr>
            <a:stCxn id="7" idx="0"/>
            <a:endCxn id="8" idx="0"/>
          </p:cNvCxnSpPr>
          <p:nvPr/>
        </p:nvCxnSpPr>
        <p:spPr>
          <a:xfrm rot="5400000" flipH="1" flipV="1">
            <a:off x="3433536" y="3267994"/>
            <a:ext cx="12700" cy="1736996"/>
          </a:xfrm>
          <a:prstGeom prst="curvedConnector3">
            <a:avLst>
              <a:gd name="adj1" fmla="val 180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5" name="曲线连接符 34"/>
          <p:cNvCxnSpPr>
            <a:stCxn id="7" idx="0"/>
            <a:endCxn id="9" idx="0"/>
          </p:cNvCxnSpPr>
          <p:nvPr/>
        </p:nvCxnSpPr>
        <p:spPr>
          <a:xfrm rot="5400000" flipH="1" flipV="1">
            <a:off x="4391933" y="2309597"/>
            <a:ext cx="12700" cy="3653791"/>
          </a:xfrm>
          <a:prstGeom prst="curvedConnector3">
            <a:avLst>
              <a:gd name="adj1" fmla="val 180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8" name="曲线连接符 37"/>
          <p:cNvCxnSpPr>
            <a:stCxn id="7" idx="0"/>
            <a:endCxn id="10" idx="0"/>
          </p:cNvCxnSpPr>
          <p:nvPr/>
        </p:nvCxnSpPr>
        <p:spPr>
          <a:xfrm rot="5400000" flipH="1" flipV="1">
            <a:off x="5467901" y="1233629"/>
            <a:ext cx="12700" cy="5805726"/>
          </a:xfrm>
          <a:prstGeom prst="curvedConnector3">
            <a:avLst>
              <a:gd name="adj1" fmla="val 180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56" name="曲线连接符 55"/>
          <p:cNvCxnSpPr>
            <a:stCxn id="15" idx="2"/>
            <a:endCxn id="8" idx="0"/>
          </p:cNvCxnSpPr>
          <p:nvPr/>
        </p:nvCxnSpPr>
        <p:spPr>
          <a:xfrm rot="16200000" flipH="1">
            <a:off x="3112808" y="2947266"/>
            <a:ext cx="717652" cy="1660799"/>
          </a:xfrm>
          <a:prstGeom prst="curvedConnector3">
            <a:avLst/>
          </a:prstGeom>
          <a:ln>
            <a:prstDash val="dash"/>
          </a:ln>
        </p:spPr>
        <p:style>
          <a:lnRef idx="3">
            <a:schemeClr val="accent4"/>
          </a:lnRef>
          <a:fillRef idx="0">
            <a:schemeClr val="accent4"/>
          </a:fillRef>
          <a:effectRef idx="2">
            <a:schemeClr val="accent4"/>
          </a:effectRef>
          <a:fontRef idx="minor">
            <a:schemeClr val="tx1"/>
          </a:fontRef>
        </p:style>
      </p:cxnSp>
      <p:cxnSp>
        <p:nvCxnSpPr>
          <p:cNvPr id="57" name="曲线连接符 56"/>
          <p:cNvCxnSpPr>
            <a:stCxn id="16" idx="2"/>
            <a:endCxn id="9" idx="0"/>
          </p:cNvCxnSpPr>
          <p:nvPr/>
        </p:nvCxnSpPr>
        <p:spPr>
          <a:xfrm rot="16200000" flipH="1">
            <a:off x="5013999" y="2931662"/>
            <a:ext cx="717652" cy="1692008"/>
          </a:xfrm>
          <a:prstGeom prst="curvedConnector3">
            <a:avLst/>
          </a:prstGeom>
          <a:ln>
            <a:prstDash val="dash"/>
          </a:ln>
        </p:spPr>
        <p:style>
          <a:lnRef idx="3">
            <a:schemeClr val="accent4"/>
          </a:lnRef>
          <a:fillRef idx="0">
            <a:schemeClr val="accent4"/>
          </a:fillRef>
          <a:effectRef idx="2">
            <a:schemeClr val="accent4"/>
          </a:effectRef>
          <a:fontRef idx="minor">
            <a:schemeClr val="tx1"/>
          </a:fontRef>
        </p:style>
      </p:cxnSp>
      <p:cxnSp>
        <p:nvCxnSpPr>
          <p:cNvPr id="60" name="曲线连接符 59"/>
          <p:cNvCxnSpPr>
            <a:stCxn id="17" idx="2"/>
            <a:endCxn id="10" idx="0"/>
          </p:cNvCxnSpPr>
          <p:nvPr/>
        </p:nvCxnSpPr>
        <p:spPr>
          <a:xfrm rot="16200000" flipH="1">
            <a:off x="7061880" y="2827608"/>
            <a:ext cx="717652" cy="1900116"/>
          </a:xfrm>
          <a:prstGeom prst="curvedConnector3">
            <a:avLst/>
          </a:prstGeom>
          <a:ln>
            <a:prstDash val="dash"/>
          </a:ln>
        </p:spPr>
        <p:style>
          <a:lnRef idx="3">
            <a:schemeClr val="accent4"/>
          </a:lnRef>
          <a:fillRef idx="0">
            <a:schemeClr val="accent4"/>
          </a:fillRef>
          <a:effectRef idx="2">
            <a:schemeClr val="accent4"/>
          </a:effectRef>
          <a:fontRef idx="minor">
            <a:schemeClr val="tx1"/>
          </a:fontRef>
        </p:style>
      </p:cxnSp>
      <p:sp>
        <p:nvSpPr>
          <p:cNvPr id="63" name="折角形 62"/>
          <p:cNvSpPr/>
          <p:nvPr/>
        </p:nvSpPr>
        <p:spPr>
          <a:xfrm>
            <a:off x="9673772" y="2221584"/>
            <a:ext cx="1426028" cy="466072"/>
          </a:xfrm>
          <a:prstGeom prst="foldedCorne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t>基础设施层</a:t>
            </a:r>
            <a:endParaRPr lang="zh-CN" altLang="en-US" dirty="0"/>
          </a:p>
        </p:txBody>
      </p:sp>
      <p:sp>
        <p:nvSpPr>
          <p:cNvPr id="64" name="折角形 63"/>
          <p:cNvSpPr/>
          <p:nvPr/>
        </p:nvSpPr>
        <p:spPr>
          <a:xfrm>
            <a:off x="9673772" y="3867641"/>
            <a:ext cx="1426028" cy="428585"/>
          </a:xfrm>
          <a:prstGeom prst="foldedCorne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t>应用层</a:t>
            </a:r>
            <a:endParaRPr lang="zh-CN" altLang="en-US" dirty="0"/>
          </a:p>
        </p:txBody>
      </p:sp>
      <p:sp>
        <p:nvSpPr>
          <p:cNvPr id="65" name="折角形 64"/>
          <p:cNvSpPr/>
          <p:nvPr/>
        </p:nvSpPr>
        <p:spPr>
          <a:xfrm>
            <a:off x="9673772" y="5221245"/>
            <a:ext cx="1426028" cy="428585"/>
          </a:xfrm>
          <a:prstGeom prst="foldedCorne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领域</a:t>
            </a:r>
            <a:r>
              <a:rPr lang="zh-CN" altLang="en-US" dirty="0" smtClean="0"/>
              <a:t>层</a:t>
            </a:r>
            <a:endParaRPr lang="zh-CN" altLang="en-US" dirty="0"/>
          </a:p>
        </p:txBody>
      </p:sp>
    </p:spTree>
    <p:extLst>
      <p:ext uri="{BB962C8B-B14F-4D97-AF65-F5344CB8AC3E}">
        <p14:creationId xmlns:p14="http://schemas.microsoft.com/office/powerpoint/2010/main" val="21410512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DDD</a:t>
            </a:r>
            <a:r>
              <a:rPr kumimoji="1" lang="zh-CN" altLang="en-US" dirty="0" smtClean="0"/>
              <a:t>与微服务</a:t>
            </a:r>
            <a:endParaRPr kumimoji="1" lang="zh-CN" altLang="en-US" dirty="0"/>
          </a:p>
        </p:txBody>
      </p:sp>
      <p:sp>
        <p:nvSpPr>
          <p:cNvPr id="3" name="幻灯片编号占位符 2"/>
          <p:cNvSpPr>
            <a:spLocks noGrp="1"/>
          </p:cNvSpPr>
          <p:nvPr>
            <p:ph type="sldNum" sz="quarter" idx="4"/>
          </p:nvPr>
        </p:nvSpPr>
        <p:spPr/>
        <p:txBody>
          <a:bodyPr/>
          <a:lstStyle/>
          <a:p>
            <a:fld id="{86CB4B4D-7CA3-9044-876B-883B54F8677D}" type="slidenum">
              <a:rPr lang="uk-UA" smtClean="0"/>
              <a:t>14</a:t>
            </a:fld>
            <a:endParaRPr lang="uk-UA" dirty="0"/>
          </a:p>
        </p:txBody>
      </p:sp>
      <p:sp>
        <p:nvSpPr>
          <p:cNvPr id="4" name="文本占位符 3"/>
          <p:cNvSpPr>
            <a:spLocks noGrp="1"/>
          </p:cNvSpPr>
          <p:nvPr>
            <p:ph type="body" sz="quarter" idx="10"/>
          </p:nvPr>
        </p:nvSpPr>
        <p:spPr>
          <a:xfrm>
            <a:off x="590550" y="2209800"/>
            <a:ext cx="5668010" cy="925286"/>
          </a:xfrm>
        </p:spPr>
        <p:txBody>
          <a:bodyPr/>
          <a:lstStyle/>
          <a:p>
            <a:r>
              <a:rPr kumimoji="1" lang="en-US" altLang="zh-CN" dirty="0" smtClean="0"/>
              <a:t>2003</a:t>
            </a:r>
            <a:r>
              <a:rPr kumimoji="1" lang="zh-CN" altLang="en-US" dirty="0" smtClean="0"/>
              <a:t>年，</a:t>
            </a:r>
            <a:r>
              <a:rPr kumimoji="1" lang="en-US" altLang="zh-CN" dirty="0"/>
              <a:t> Eric Evans </a:t>
            </a:r>
            <a:r>
              <a:rPr kumimoji="1" lang="zh-CN" altLang="en-US" dirty="0" smtClean="0"/>
              <a:t>提出</a:t>
            </a:r>
            <a:r>
              <a:rPr kumimoji="1" lang="en-US" altLang="zh-CN" dirty="0" smtClean="0"/>
              <a:t>DDD</a:t>
            </a:r>
            <a:r>
              <a:rPr kumimoji="1" lang="zh-CN" altLang="en-US" dirty="0" smtClean="0"/>
              <a:t>；</a:t>
            </a:r>
            <a:endParaRPr kumimoji="1" lang="en-US" altLang="zh-CN" dirty="0" smtClean="0"/>
          </a:p>
          <a:p>
            <a:r>
              <a:rPr kumimoji="1" lang="en-US" altLang="zh-CN" dirty="0" smtClean="0"/>
              <a:t>2013~2014</a:t>
            </a:r>
            <a:r>
              <a:rPr kumimoji="1" lang="zh-CN" altLang="en-US" dirty="0" smtClean="0"/>
              <a:t>年，</a:t>
            </a:r>
            <a:r>
              <a:rPr kumimoji="1" lang="en-US" altLang="zh-CN" dirty="0" smtClean="0"/>
              <a:t>Martin Fowler </a:t>
            </a:r>
            <a:r>
              <a:rPr kumimoji="1" lang="zh-CN" altLang="en-US" dirty="0" smtClean="0"/>
              <a:t>提出</a:t>
            </a:r>
            <a:r>
              <a:rPr kumimoji="1" lang="zh-CN" altLang="en-US" dirty="0"/>
              <a:t>微服务</a:t>
            </a:r>
          </a:p>
        </p:txBody>
      </p:sp>
      <p:sp>
        <p:nvSpPr>
          <p:cNvPr id="5" name="矩形 4"/>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6384471" y="1959984"/>
            <a:ext cx="4925772" cy="4217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t>特性一：“组件化”与“多服务”</a:t>
            </a:r>
          </a:p>
          <a:p>
            <a:pPr>
              <a:lnSpc>
                <a:spcPct val="150000"/>
              </a:lnSpc>
            </a:pPr>
            <a:r>
              <a:rPr lang="zh-CN" altLang="en-US" sz="2000" dirty="0"/>
              <a:t>特性二：围绕“业务功能”组织团队</a:t>
            </a:r>
          </a:p>
          <a:p>
            <a:pPr>
              <a:lnSpc>
                <a:spcPct val="150000"/>
              </a:lnSpc>
            </a:pPr>
            <a:r>
              <a:rPr lang="zh-CN" altLang="en-US" sz="2000" dirty="0"/>
              <a:t>特性三：“做产品”而不是“做项目”</a:t>
            </a:r>
          </a:p>
          <a:p>
            <a:pPr>
              <a:lnSpc>
                <a:spcPct val="150000"/>
              </a:lnSpc>
            </a:pPr>
            <a:r>
              <a:rPr lang="zh-CN" altLang="en-US" sz="2000" dirty="0"/>
              <a:t>特性四：“智能端点”与“傻瓜管道”</a:t>
            </a:r>
          </a:p>
          <a:p>
            <a:pPr>
              <a:lnSpc>
                <a:spcPct val="150000"/>
              </a:lnSpc>
            </a:pPr>
            <a:r>
              <a:rPr lang="zh-CN" altLang="en-US" sz="2000" dirty="0"/>
              <a:t>特性五：“去中心化”地治理技术</a:t>
            </a:r>
          </a:p>
          <a:p>
            <a:pPr>
              <a:lnSpc>
                <a:spcPct val="150000"/>
              </a:lnSpc>
            </a:pPr>
            <a:r>
              <a:rPr lang="zh-CN" altLang="en-US" sz="2000" dirty="0"/>
              <a:t>特性六：“去中心化”地管理数据</a:t>
            </a:r>
          </a:p>
          <a:p>
            <a:pPr>
              <a:lnSpc>
                <a:spcPct val="150000"/>
              </a:lnSpc>
            </a:pPr>
            <a:r>
              <a:rPr lang="zh-CN" altLang="en-US" sz="2000" dirty="0"/>
              <a:t>特性七：“基础设施”自动化</a:t>
            </a:r>
          </a:p>
          <a:p>
            <a:pPr>
              <a:lnSpc>
                <a:spcPct val="150000"/>
              </a:lnSpc>
            </a:pPr>
            <a:r>
              <a:rPr lang="zh-CN" altLang="en-US" sz="2000" dirty="0"/>
              <a:t>特性八：“容错”设计</a:t>
            </a:r>
          </a:p>
          <a:p>
            <a:pPr>
              <a:lnSpc>
                <a:spcPct val="150000"/>
              </a:lnSpc>
            </a:pPr>
            <a:r>
              <a:rPr lang="zh-CN" altLang="en-US" sz="2000" dirty="0"/>
              <a:t>特性九：“演进式”设计</a:t>
            </a:r>
          </a:p>
        </p:txBody>
      </p:sp>
      <p:sp>
        <p:nvSpPr>
          <p:cNvPr id="7" name="矩形 6"/>
          <p:cNvSpPr/>
          <p:nvPr/>
        </p:nvSpPr>
        <p:spPr>
          <a:xfrm>
            <a:off x="1349466" y="3135086"/>
            <a:ext cx="3314700" cy="2596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2400" dirty="0">
                <a:solidFill>
                  <a:srgbClr val="FFC000"/>
                </a:solidFill>
              </a:rPr>
              <a:t>通用</a:t>
            </a:r>
            <a:r>
              <a:rPr kumimoji="1" lang="zh-CN" altLang="en-US" sz="2400" dirty="0" smtClean="0">
                <a:solidFill>
                  <a:srgbClr val="FFC000"/>
                </a:solidFill>
              </a:rPr>
              <a:t>语言</a:t>
            </a:r>
            <a:endParaRPr kumimoji="1" lang="en-US" altLang="zh-CN" sz="2400" dirty="0" smtClean="0">
              <a:solidFill>
                <a:srgbClr val="FFC000"/>
              </a:solidFill>
            </a:endParaRPr>
          </a:p>
          <a:p>
            <a:pPr algn="ctr">
              <a:lnSpc>
                <a:spcPct val="150000"/>
              </a:lnSpc>
            </a:pPr>
            <a:r>
              <a:rPr kumimoji="1" lang="zh-CN" altLang="en-US" sz="2400" dirty="0">
                <a:solidFill>
                  <a:srgbClr val="FFC000"/>
                </a:solidFill>
              </a:rPr>
              <a:t>关注</a:t>
            </a:r>
            <a:r>
              <a:rPr kumimoji="1" lang="zh-CN" altLang="en-US" sz="2400" dirty="0" smtClean="0">
                <a:solidFill>
                  <a:srgbClr val="FFC000"/>
                </a:solidFill>
              </a:rPr>
              <a:t>战略</a:t>
            </a:r>
            <a:endParaRPr kumimoji="1" lang="en-US" altLang="zh-CN" sz="2400" dirty="0" smtClean="0">
              <a:solidFill>
                <a:srgbClr val="FFC000"/>
              </a:solidFill>
            </a:endParaRPr>
          </a:p>
          <a:p>
            <a:pPr algn="ctr">
              <a:lnSpc>
                <a:spcPct val="150000"/>
              </a:lnSpc>
            </a:pPr>
            <a:r>
              <a:rPr kumimoji="1" lang="zh-CN" altLang="en-US" sz="2400" dirty="0">
                <a:solidFill>
                  <a:srgbClr val="FFC000"/>
                </a:solidFill>
              </a:rPr>
              <a:t>战术设计</a:t>
            </a:r>
            <a:endParaRPr lang="zh-CN" altLang="en-US" sz="2400" dirty="0"/>
          </a:p>
        </p:txBody>
      </p:sp>
      <p:sp>
        <p:nvSpPr>
          <p:cNvPr id="14" name="文本框 13"/>
          <p:cNvSpPr txBox="1"/>
          <p:nvPr/>
        </p:nvSpPr>
        <p:spPr>
          <a:xfrm>
            <a:off x="4307477" y="4060372"/>
            <a:ext cx="9652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800" b="1" dirty="0" smtClean="0"/>
              <a:t>方法</a:t>
            </a:r>
            <a:endParaRPr lang="zh-CN" altLang="en-US" sz="2800" b="1" dirty="0"/>
          </a:p>
        </p:txBody>
      </p:sp>
      <p:sp>
        <p:nvSpPr>
          <p:cNvPr id="15" name="文本框 14"/>
          <p:cNvSpPr txBox="1"/>
          <p:nvPr/>
        </p:nvSpPr>
        <p:spPr>
          <a:xfrm>
            <a:off x="10827643" y="3809356"/>
            <a:ext cx="96520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800" b="1" dirty="0"/>
              <a:t>目标</a:t>
            </a:r>
          </a:p>
        </p:txBody>
      </p:sp>
    </p:spTree>
    <p:extLst>
      <p:ext uri="{BB962C8B-B14F-4D97-AF65-F5344CB8AC3E}">
        <p14:creationId xmlns:p14="http://schemas.microsoft.com/office/powerpoint/2010/main" val="29755224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系统老化</a:t>
            </a:r>
            <a:endParaRPr kumimoji="1" lang="zh-CN" altLang="en-US" dirty="0"/>
          </a:p>
        </p:txBody>
      </p:sp>
      <p:sp>
        <p:nvSpPr>
          <p:cNvPr id="3" name="幻灯片编号占位符 2"/>
          <p:cNvSpPr>
            <a:spLocks noGrp="1"/>
          </p:cNvSpPr>
          <p:nvPr>
            <p:ph type="sldNum" sz="quarter" idx="4"/>
          </p:nvPr>
        </p:nvSpPr>
        <p:spPr/>
        <p:txBody>
          <a:bodyPr/>
          <a:lstStyle/>
          <a:p>
            <a:fld id="{86CB4B4D-7CA3-9044-876B-883B54F8677D}" type="slidenum">
              <a:rPr lang="uk-UA" smtClean="0"/>
              <a:t>15</a:t>
            </a:fld>
            <a:endParaRPr lang="uk-UA" dirty="0"/>
          </a:p>
        </p:txBody>
      </p:sp>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kumimoji="1" lang="zh-CN" altLang="en-US" dirty="0" smtClean="0"/>
              <a:t>需求难</a:t>
            </a:r>
            <a:endParaRPr kumimoji="1" lang="en-US" altLang="zh-CN" dirty="0" smtClean="0"/>
          </a:p>
          <a:p>
            <a:pPr marL="800100" lvl="1" indent="-342900">
              <a:buFont typeface="Arial" panose="020B0604020202020204" pitchFamily="34" charset="0"/>
              <a:buChar char="•"/>
            </a:pPr>
            <a:r>
              <a:rPr kumimoji="1" lang="zh-CN" altLang="en-US" dirty="0" smtClean="0"/>
              <a:t>难以理解，难以实现，需求难提，之前的业务要理解，缺文档？</a:t>
            </a:r>
            <a:endParaRPr kumimoji="1" lang="en-US" altLang="zh-CN" dirty="0" smtClean="0"/>
          </a:p>
          <a:p>
            <a:pPr marL="342900" indent="-342900">
              <a:buFont typeface="Arial" panose="020B0604020202020204" pitchFamily="34" charset="0"/>
              <a:buChar char="•"/>
            </a:pPr>
            <a:r>
              <a:rPr kumimoji="1" lang="zh-CN" altLang="en-US" dirty="0" smtClean="0"/>
              <a:t>开发难</a:t>
            </a:r>
            <a:endParaRPr kumimoji="1" lang="en-US" altLang="zh-CN" dirty="0" smtClean="0"/>
          </a:p>
          <a:p>
            <a:pPr marL="800100" lvl="1" indent="-342900">
              <a:buFont typeface="Arial" panose="020B0604020202020204" pitchFamily="34" charset="0"/>
              <a:buChar char="•"/>
            </a:pPr>
            <a:r>
              <a:rPr kumimoji="1" lang="zh-CN" altLang="en-US" dirty="0" smtClean="0"/>
              <a:t>改一个需求，要看旧代码，不敢动，不敢去，加</a:t>
            </a:r>
            <a:r>
              <a:rPr kumimoji="1" lang="en-US" altLang="zh-CN" dirty="0" smtClean="0"/>
              <a:t>if else</a:t>
            </a:r>
            <a:r>
              <a:rPr kumimoji="1" lang="zh-CN" altLang="en-US" dirty="0" smtClean="0"/>
              <a:t>，代码膨胀，重构是把原代码逻辑重新实现，换汤不换药，重构不带来业务价值</a:t>
            </a:r>
            <a:endParaRPr kumimoji="1" lang="en-US" altLang="zh-CN" dirty="0" smtClean="0"/>
          </a:p>
          <a:p>
            <a:pPr marL="342900" indent="-342900">
              <a:buFont typeface="Arial" panose="020B0604020202020204" pitchFamily="34" charset="0"/>
              <a:buChar char="•"/>
            </a:pPr>
            <a:r>
              <a:rPr kumimoji="1" lang="zh-CN" altLang="en-US" dirty="0" smtClean="0"/>
              <a:t>测试难</a:t>
            </a:r>
            <a:endParaRPr kumimoji="1" lang="en-US" altLang="zh-CN" dirty="0" smtClean="0"/>
          </a:p>
          <a:p>
            <a:pPr marL="800100" lvl="1" indent="-342900">
              <a:buFont typeface="Arial" panose="020B0604020202020204" pitchFamily="34" charset="0"/>
              <a:buChar char="•"/>
            </a:pPr>
            <a:r>
              <a:rPr kumimoji="1" lang="zh-CN" altLang="en-US" dirty="0" smtClean="0"/>
              <a:t>一个小需求，要全量回归测试？没有风控，当测试为了完成任务，质量难以保证</a:t>
            </a:r>
            <a:endParaRPr kumimoji="1" lang="en-US" altLang="zh-CN" dirty="0" smtClean="0"/>
          </a:p>
          <a:p>
            <a:pPr marL="342900" indent="-342900">
              <a:buFont typeface="Arial" panose="020B0604020202020204" pitchFamily="34" charset="0"/>
              <a:buChar char="•"/>
            </a:pPr>
            <a:r>
              <a:rPr kumimoji="1" lang="zh-CN" altLang="en-US" dirty="0" smtClean="0"/>
              <a:t>创新难</a:t>
            </a:r>
            <a:endParaRPr kumimoji="1" lang="en-US" altLang="zh-CN" dirty="0" smtClean="0"/>
          </a:p>
          <a:p>
            <a:pPr marL="800100" lvl="1" indent="-342900">
              <a:buFont typeface="Arial" panose="020B0604020202020204" pitchFamily="34" charset="0"/>
              <a:buChar char="•"/>
            </a:pPr>
            <a:r>
              <a:rPr kumimoji="1" lang="zh-CN" altLang="en-US" dirty="0" smtClean="0"/>
              <a:t>想换一个组件，依赖过多，改也不行，不改也不行</a:t>
            </a:r>
            <a:endParaRPr kumimoji="1" lang="zh-CN" altLang="en-US" dirty="0"/>
          </a:p>
        </p:txBody>
      </p:sp>
      <p:sp>
        <p:nvSpPr>
          <p:cNvPr id="5" name="矩形 4"/>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a:blip r:embed="rId2"/>
          <a:stretch>
            <a:fillRect/>
          </a:stretch>
        </p:blipFill>
        <p:spPr>
          <a:xfrm rot="20860099">
            <a:off x="1197238" y="2659138"/>
            <a:ext cx="7978831" cy="14174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p:cNvPicPr>
            <a:picLocks noChangeAspect="1"/>
          </p:cNvPicPr>
          <p:nvPr/>
        </p:nvPicPr>
        <p:blipFill>
          <a:blip r:embed="rId3"/>
          <a:stretch>
            <a:fillRect/>
          </a:stretch>
        </p:blipFill>
        <p:spPr>
          <a:xfrm rot="565432">
            <a:off x="2240740" y="2827448"/>
            <a:ext cx="7712108" cy="20347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7"/>
          <p:cNvPicPr>
            <a:picLocks noChangeAspect="1"/>
          </p:cNvPicPr>
          <p:nvPr/>
        </p:nvPicPr>
        <p:blipFill>
          <a:blip r:embed="rId4"/>
          <a:stretch>
            <a:fillRect/>
          </a:stretch>
        </p:blipFill>
        <p:spPr>
          <a:xfrm>
            <a:off x="4448208" y="2512947"/>
            <a:ext cx="2911092" cy="24157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2713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Effect transition="in" filter="randombar(horizontal)">
                                      <p:cBhvr>
                                        <p:cTn id="30" dur="500"/>
                                        <p:tgtEl>
                                          <p:spTgt spid="4">
                                            <p:txEl>
                                              <p:pRg st="0" end="0"/>
                                            </p:txEl>
                                          </p:spTgt>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animEffect transition="in" filter="randombar(horizontal)">
                                      <p:cBhvr>
                                        <p:cTn id="33" dur="500"/>
                                        <p:tgtEl>
                                          <p:spTgt spid="4">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4">
                                            <p:txEl>
                                              <p:pRg st="2" end="2"/>
                                            </p:txEl>
                                          </p:spTgt>
                                        </p:tgtEl>
                                        <p:attrNameLst>
                                          <p:attrName>style.visibility</p:attrName>
                                        </p:attrNameLst>
                                      </p:cBhvr>
                                      <p:to>
                                        <p:strVal val="visible"/>
                                      </p:to>
                                    </p:set>
                                    <p:animEffect transition="in" filter="randombar(horizontal)">
                                      <p:cBhvr>
                                        <p:cTn id="38" dur="500"/>
                                        <p:tgtEl>
                                          <p:spTgt spid="4">
                                            <p:txEl>
                                              <p:pRg st="2" end="2"/>
                                            </p:txEl>
                                          </p:spTgt>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animEffect transition="in" filter="randombar(horizontal)">
                                      <p:cBhvr>
                                        <p:cTn id="41" dur="500"/>
                                        <p:tgtEl>
                                          <p:spTgt spid="4">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randombar(horizontal)">
                                      <p:cBhvr>
                                        <p:cTn id="46" dur="500"/>
                                        <p:tgtEl>
                                          <p:spTgt spid="4">
                                            <p:txEl>
                                              <p:pRg st="4" end="4"/>
                                            </p:txEl>
                                          </p:spTgt>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Effect transition="in" filter="randombar(horizontal)">
                                      <p:cBhvr>
                                        <p:cTn id="49" dur="500"/>
                                        <p:tgtEl>
                                          <p:spTgt spid="4">
                                            <p:txEl>
                                              <p:pRg st="5" end="5"/>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grpId="0" nodeType="clickEffect">
                                  <p:stCondLst>
                                    <p:cond delay="0"/>
                                  </p:stCondLst>
                                  <p:childTnLst>
                                    <p:set>
                                      <p:cBhvr>
                                        <p:cTn id="53" dur="1" fill="hold">
                                          <p:stCondLst>
                                            <p:cond delay="0"/>
                                          </p:stCondLst>
                                        </p:cTn>
                                        <p:tgtEl>
                                          <p:spTgt spid="4">
                                            <p:txEl>
                                              <p:pRg st="6" end="6"/>
                                            </p:txEl>
                                          </p:spTgt>
                                        </p:tgtEl>
                                        <p:attrNameLst>
                                          <p:attrName>style.visibility</p:attrName>
                                        </p:attrNameLst>
                                      </p:cBhvr>
                                      <p:to>
                                        <p:strVal val="visible"/>
                                      </p:to>
                                    </p:set>
                                    <p:animEffect transition="in" filter="randombar(horizontal)">
                                      <p:cBhvr>
                                        <p:cTn id="54" dur="500"/>
                                        <p:tgtEl>
                                          <p:spTgt spid="4">
                                            <p:txEl>
                                              <p:pRg st="6" end="6"/>
                                            </p:txEl>
                                          </p:spTgt>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4">
                                            <p:txEl>
                                              <p:pRg st="7" end="7"/>
                                            </p:txEl>
                                          </p:spTgt>
                                        </p:tgtEl>
                                        <p:attrNameLst>
                                          <p:attrName>style.visibility</p:attrName>
                                        </p:attrNameLst>
                                      </p:cBhvr>
                                      <p:to>
                                        <p:strVal val="visible"/>
                                      </p:to>
                                    </p:set>
                                    <p:animEffect transition="in" filter="randombar(horizontal)">
                                      <p:cBhvr>
                                        <p:cTn id="5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微服务能防止系统老化吗</a:t>
            </a:r>
            <a:endParaRPr kumimoji="1" lang="zh-CN" altLang="en-US" dirty="0"/>
          </a:p>
        </p:txBody>
      </p:sp>
      <p:sp>
        <p:nvSpPr>
          <p:cNvPr id="3" name="幻灯片编号占位符 2"/>
          <p:cNvSpPr>
            <a:spLocks noGrp="1"/>
          </p:cNvSpPr>
          <p:nvPr>
            <p:ph type="sldNum" sz="quarter" idx="4"/>
          </p:nvPr>
        </p:nvSpPr>
        <p:spPr/>
        <p:txBody>
          <a:bodyPr/>
          <a:lstStyle/>
          <a:p>
            <a:fld id="{86CB4B4D-7CA3-9044-876B-883B54F8677D}" type="slidenum">
              <a:rPr lang="uk-UA" smtClean="0"/>
              <a:t>16</a:t>
            </a:fld>
            <a:endParaRPr lang="uk-UA" dirty="0"/>
          </a:p>
        </p:txBody>
      </p:sp>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kumimoji="1" lang="zh-CN" altLang="en-US" dirty="0" smtClean="0"/>
              <a:t>拆拆拆</a:t>
            </a:r>
            <a:endParaRPr kumimoji="1" lang="en-US" altLang="zh-CN" dirty="0" smtClean="0"/>
          </a:p>
          <a:p>
            <a:pPr marL="800100" lvl="1" indent="-342900">
              <a:buFont typeface="Arial" panose="020B0604020202020204" pitchFamily="34" charset="0"/>
              <a:buChar char="•"/>
            </a:pPr>
            <a:r>
              <a:rPr kumimoji="1" lang="zh-CN" altLang="en-US" dirty="0" smtClean="0"/>
              <a:t>大系统拆分为多个小系统，小系统也会膨胀</a:t>
            </a:r>
            <a:endParaRPr kumimoji="1" lang="en-US" altLang="zh-CN" dirty="0" smtClean="0"/>
          </a:p>
          <a:p>
            <a:pPr marL="800100" lvl="1" indent="-342900">
              <a:buFont typeface="Arial" panose="020B0604020202020204" pitchFamily="34" charset="0"/>
              <a:buChar char="•"/>
            </a:pPr>
            <a:r>
              <a:rPr kumimoji="1" lang="zh-CN" altLang="en-US" dirty="0" smtClean="0"/>
              <a:t>总有系统拆不动的时候</a:t>
            </a:r>
            <a:endParaRPr kumimoji="1" lang="en-US" altLang="zh-CN" dirty="0" smtClean="0"/>
          </a:p>
          <a:p>
            <a:pPr marL="800100" lvl="1" indent="-342900">
              <a:buFont typeface="Arial" panose="020B0604020202020204" pitchFamily="34" charset="0"/>
              <a:buChar char="•"/>
            </a:pPr>
            <a:endParaRPr kumimoji="1" lang="en-US" altLang="zh-CN" dirty="0" smtClean="0"/>
          </a:p>
          <a:p>
            <a:pPr marL="342900" indent="-342900">
              <a:buFont typeface="Arial" panose="020B0604020202020204" pitchFamily="34" charset="0"/>
              <a:buChar char="•"/>
            </a:pPr>
            <a:r>
              <a:rPr kumimoji="1" lang="zh-CN" altLang="en-US" dirty="0" smtClean="0"/>
              <a:t>副作用</a:t>
            </a:r>
            <a:endParaRPr kumimoji="1" lang="en-US" altLang="zh-CN" dirty="0" smtClean="0"/>
          </a:p>
          <a:p>
            <a:pPr marL="800100" lvl="1" indent="-342900">
              <a:buFont typeface="Arial" panose="020B0604020202020204" pitchFamily="34" charset="0"/>
              <a:buChar char="•"/>
            </a:pPr>
            <a:r>
              <a:rPr kumimoji="1" lang="zh-CN" altLang="en-US" dirty="0" smtClean="0"/>
              <a:t>系统交互越来越复杂</a:t>
            </a:r>
            <a:endParaRPr kumimoji="1" lang="en-US" altLang="zh-CN" dirty="0" smtClean="0"/>
          </a:p>
          <a:p>
            <a:pPr marL="800100" lvl="1" indent="-342900">
              <a:buFont typeface="Arial" panose="020B0604020202020204" pitchFamily="34" charset="0"/>
              <a:buChar char="•"/>
            </a:pPr>
            <a:r>
              <a:rPr kumimoji="1" lang="zh-CN" altLang="en-US" dirty="0" smtClean="0"/>
              <a:t>旧服务依然老化</a:t>
            </a:r>
            <a:endParaRPr kumimoji="1" lang="zh-CN" altLang="en-US" dirty="0"/>
          </a:p>
        </p:txBody>
      </p:sp>
      <p:sp>
        <p:nvSpPr>
          <p:cNvPr id="5" name="矩形 4"/>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878710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DDD</a:t>
            </a:r>
            <a:r>
              <a:rPr kumimoji="1" lang="zh-CN" altLang="en-US" dirty="0" smtClean="0"/>
              <a:t>与设计原则</a:t>
            </a:r>
            <a:endParaRPr kumimoji="1" lang="zh-CN" altLang="en-US" dirty="0"/>
          </a:p>
        </p:txBody>
      </p:sp>
      <p:sp>
        <p:nvSpPr>
          <p:cNvPr id="3" name="幻灯片编号占位符 2"/>
          <p:cNvSpPr>
            <a:spLocks noGrp="1"/>
          </p:cNvSpPr>
          <p:nvPr>
            <p:ph type="sldNum" sz="quarter" idx="4"/>
          </p:nvPr>
        </p:nvSpPr>
        <p:spPr/>
        <p:txBody>
          <a:bodyPr/>
          <a:lstStyle/>
          <a:p>
            <a:fld id="{86CB4B4D-7CA3-9044-876B-883B54F8677D}" type="slidenum">
              <a:rPr lang="uk-UA" smtClean="0"/>
              <a:t>17</a:t>
            </a:fld>
            <a:endParaRPr lang="uk-UA" dirty="0"/>
          </a:p>
        </p:txBody>
      </p:sp>
      <p:sp>
        <p:nvSpPr>
          <p:cNvPr id="4" name="文本占位符 3"/>
          <p:cNvSpPr>
            <a:spLocks noGrp="1"/>
          </p:cNvSpPr>
          <p:nvPr>
            <p:ph type="body" sz="quarter" idx="10"/>
          </p:nvPr>
        </p:nvSpPr>
        <p:spPr/>
        <p:txBody>
          <a:bodyPr>
            <a:normAutofit fontScale="92500" lnSpcReduction="10000"/>
          </a:bodyPr>
          <a:lstStyle/>
          <a:p>
            <a:pPr marL="342900" indent="-342900">
              <a:lnSpc>
                <a:spcPct val="150000"/>
              </a:lnSpc>
              <a:buFont typeface="Arial" panose="020B0604020202020204" pitchFamily="34" charset="0"/>
              <a:buChar char="•"/>
            </a:pPr>
            <a:r>
              <a:rPr kumimoji="1" lang="zh-CN" altLang="en-US" sz="2400" dirty="0" smtClean="0">
                <a:solidFill>
                  <a:schemeClr val="accent2">
                    <a:lumMod val="60000"/>
                    <a:lumOff val="40000"/>
                  </a:schemeClr>
                </a:solidFill>
              </a:rPr>
              <a:t>开闭原则 </a:t>
            </a:r>
            <a:r>
              <a:rPr kumimoji="1" lang="en-US" altLang="zh-CN" dirty="0"/>
              <a:t> </a:t>
            </a:r>
            <a:r>
              <a:rPr kumimoji="1" lang="en-US" altLang="zh-CN" dirty="0" smtClean="0"/>
              <a:t> </a:t>
            </a:r>
            <a:r>
              <a:rPr kumimoji="1" lang="zh-CN" altLang="en-US" dirty="0" smtClean="0"/>
              <a:t>对扩展开放，对修改关闭</a:t>
            </a:r>
            <a:endParaRPr kumimoji="1" lang="en-US" altLang="zh-CN" dirty="0" smtClean="0"/>
          </a:p>
          <a:p>
            <a:pPr marL="342900" indent="-342900">
              <a:lnSpc>
                <a:spcPct val="150000"/>
              </a:lnSpc>
              <a:buFont typeface="Arial" panose="020B0604020202020204" pitchFamily="34" charset="0"/>
              <a:buChar char="•"/>
            </a:pPr>
            <a:r>
              <a:rPr kumimoji="1" lang="zh-CN" altLang="en-US" sz="2400" dirty="0">
                <a:solidFill>
                  <a:schemeClr val="accent2">
                    <a:lumMod val="60000"/>
                    <a:lumOff val="40000"/>
                  </a:schemeClr>
                </a:solidFill>
              </a:rPr>
              <a:t>单一</a:t>
            </a:r>
            <a:r>
              <a:rPr kumimoji="1" lang="zh-CN" altLang="en-US" sz="2400" dirty="0" smtClean="0">
                <a:solidFill>
                  <a:schemeClr val="accent2">
                    <a:lumMod val="60000"/>
                    <a:lumOff val="40000"/>
                  </a:schemeClr>
                </a:solidFill>
              </a:rPr>
              <a:t>职责  </a:t>
            </a:r>
            <a:r>
              <a:rPr kumimoji="1" lang="zh-CN" altLang="en-US" dirty="0" smtClean="0"/>
              <a:t>一个类只允许有一个职责  </a:t>
            </a:r>
            <a:endParaRPr kumimoji="1" lang="en-US" altLang="zh-CN" dirty="0" smtClean="0"/>
          </a:p>
          <a:p>
            <a:pPr marL="342900" indent="-342900">
              <a:lnSpc>
                <a:spcPct val="150000"/>
              </a:lnSpc>
              <a:buFont typeface="Arial" panose="020B0604020202020204" pitchFamily="34" charset="0"/>
              <a:buChar char="•"/>
            </a:pPr>
            <a:r>
              <a:rPr kumimoji="1" lang="zh-CN" altLang="en-US" sz="2400" dirty="0">
                <a:solidFill>
                  <a:schemeClr val="accent2">
                    <a:lumMod val="60000"/>
                    <a:lumOff val="40000"/>
                  </a:schemeClr>
                </a:solidFill>
              </a:rPr>
              <a:t>依赖倒置</a:t>
            </a:r>
            <a:r>
              <a:rPr kumimoji="1" lang="zh-CN" altLang="en-US" sz="2400" dirty="0" smtClean="0">
                <a:solidFill>
                  <a:schemeClr val="accent2">
                    <a:lumMod val="60000"/>
                    <a:lumOff val="40000"/>
                  </a:schemeClr>
                </a:solidFill>
              </a:rPr>
              <a:t>原则  </a:t>
            </a:r>
            <a:r>
              <a:rPr kumimoji="1" lang="zh-CN" altLang="en-US" dirty="0" smtClean="0"/>
              <a:t>依赖抽象而不是实现，高层不能依赖下层</a:t>
            </a:r>
            <a:endParaRPr kumimoji="1" lang="en-US" altLang="zh-CN" dirty="0" smtClean="0"/>
          </a:p>
          <a:p>
            <a:pPr marL="342900" indent="-342900">
              <a:lnSpc>
                <a:spcPct val="150000"/>
              </a:lnSpc>
              <a:buFont typeface="Arial" panose="020B0604020202020204" pitchFamily="34" charset="0"/>
              <a:buChar char="•"/>
            </a:pPr>
            <a:r>
              <a:rPr kumimoji="1" lang="zh-CN" altLang="en-US" sz="2400" dirty="0">
                <a:solidFill>
                  <a:schemeClr val="accent2">
                    <a:lumMod val="60000"/>
                    <a:lumOff val="40000"/>
                  </a:schemeClr>
                </a:solidFill>
              </a:rPr>
              <a:t>接口分离</a:t>
            </a:r>
            <a:r>
              <a:rPr kumimoji="1" lang="zh-CN" altLang="en-US" sz="2400" dirty="0" smtClean="0">
                <a:solidFill>
                  <a:schemeClr val="accent2">
                    <a:lumMod val="60000"/>
                    <a:lumOff val="40000"/>
                  </a:schemeClr>
                </a:solidFill>
              </a:rPr>
              <a:t>原则 </a:t>
            </a:r>
            <a:r>
              <a:rPr kumimoji="1" lang="zh-CN" altLang="en-US" dirty="0" smtClean="0"/>
              <a:t>多个特定的接口要好于一个通用性的总接口</a:t>
            </a:r>
            <a:endParaRPr kumimoji="1" lang="en-US" altLang="zh-CN" dirty="0" smtClean="0"/>
          </a:p>
          <a:p>
            <a:pPr marL="342900" indent="-342900">
              <a:lnSpc>
                <a:spcPct val="150000"/>
              </a:lnSpc>
              <a:buFont typeface="Arial" panose="020B0604020202020204" pitchFamily="34" charset="0"/>
              <a:buChar char="•"/>
            </a:pPr>
            <a:r>
              <a:rPr kumimoji="1" lang="zh-CN" altLang="en-US" sz="2400" dirty="0">
                <a:solidFill>
                  <a:schemeClr val="accent2">
                    <a:lumMod val="60000"/>
                    <a:lumOff val="40000"/>
                  </a:schemeClr>
                </a:solidFill>
              </a:rPr>
              <a:t>迪米特</a:t>
            </a:r>
            <a:r>
              <a:rPr kumimoji="1" lang="zh-CN" altLang="en-US" sz="2400" dirty="0" smtClean="0">
                <a:solidFill>
                  <a:schemeClr val="accent2">
                    <a:lumMod val="60000"/>
                    <a:lumOff val="40000"/>
                  </a:schemeClr>
                </a:solidFill>
              </a:rPr>
              <a:t>法则 </a:t>
            </a:r>
            <a:r>
              <a:rPr kumimoji="1" lang="zh-CN" altLang="en-US" dirty="0" smtClean="0"/>
              <a:t>尽可能少地接触其他对象</a:t>
            </a:r>
            <a:endParaRPr kumimoji="1" lang="en-US" altLang="zh-CN" dirty="0" smtClean="0"/>
          </a:p>
          <a:p>
            <a:pPr marL="342900" indent="-342900">
              <a:lnSpc>
                <a:spcPct val="150000"/>
              </a:lnSpc>
              <a:buFont typeface="Arial" panose="020B0604020202020204" pitchFamily="34" charset="0"/>
              <a:buChar char="•"/>
            </a:pPr>
            <a:r>
              <a:rPr kumimoji="1" lang="zh-CN" altLang="en-US" sz="2400" dirty="0">
                <a:solidFill>
                  <a:schemeClr val="accent2">
                    <a:lumMod val="60000"/>
                    <a:lumOff val="40000"/>
                  </a:schemeClr>
                </a:solidFill>
              </a:rPr>
              <a:t>里氏替换</a:t>
            </a:r>
            <a:r>
              <a:rPr kumimoji="1" lang="zh-CN" altLang="en-US" sz="2400" dirty="0" smtClean="0">
                <a:solidFill>
                  <a:schemeClr val="accent2">
                    <a:lumMod val="60000"/>
                    <a:lumOff val="40000"/>
                  </a:schemeClr>
                </a:solidFill>
              </a:rPr>
              <a:t>原则 </a:t>
            </a:r>
            <a:r>
              <a:rPr kumimoji="1" lang="zh-CN" altLang="en-US" dirty="0" smtClean="0"/>
              <a:t>子类对象可以替换父类，且效果不变</a:t>
            </a:r>
            <a:endParaRPr kumimoji="1" lang="en-US" altLang="zh-CN" dirty="0" smtClean="0"/>
          </a:p>
        </p:txBody>
      </p:sp>
      <p:sp>
        <p:nvSpPr>
          <p:cNvPr id="5" name="矩形 4"/>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五角星 5"/>
          <p:cNvSpPr/>
          <p:nvPr/>
        </p:nvSpPr>
        <p:spPr>
          <a:xfrm>
            <a:off x="5148943" y="2936240"/>
            <a:ext cx="274320" cy="284480"/>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4" name="五角星 23"/>
          <p:cNvSpPr/>
          <p:nvPr/>
        </p:nvSpPr>
        <p:spPr>
          <a:xfrm>
            <a:off x="7549606" y="3525268"/>
            <a:ext cx="274320" cy="284480"/>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5" name="五角星 24"/>
          <p:cNvSpPr/>
          <p:nvPr/>
        </p:nvSpPr>
        <p:spPr>
          <a:xfrm>
            <a:off x="7556863" y="4135120"/>
            <a:ext cx="274320" cy="284480"/>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0" name="矩形 19"/>
          <p:cNvSpPr/>
          <p:nvPr/>
        </p:nvSpPr>
        <p:spPr>
          <a:xfrm>
            <a:off x="8343900" y="2209801"/>
            <a:ext cx="3249333" cy="3581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DDD</a:t>
            </a:r>
            <a:r>
              <a:rPr lang="zh-CN" altLang="en-US" sz="2800" dirty="0" smtClean="0"/>
              <a:t>面向对象</a:t>
            </a:r>
            <a:endParaRPr lang="en-US" altLang="zh-CN" sz="2800" dirty="0" smtClean="0"/>
          </a:p>
          <a:p>
            <a:pPr algn="ctr"/>
            <a:endParaRPr lang="en-US" altLang="zh-CN" sz="2800" dirty="0" smtClean="0"/>
          </a:p>
          <a:p>
            <a:pPr algn="ctr"/>
            <a:r>
              <a:rPr lang="zh-CN" altLang="en-US" sz="2800" dirty="0" smtClean="0"/>
              <a:t>贯彻使用设计模式</a:t>
            </a:r>
            <a:endParaRPr lang="zh-CN" altLang="en-US" sz="2800" dirty="0"/>
          </a:p>
        </p:txBody>
      </p:sp>
    </p:spTree>
    <p:extLst>
      <p:ext uri="{BB962C8B-B14F-4D97-AF65-F5344CB8AC3E}">
        <p14:creationId xmlns:p14="http://schemas.microsoft.com/office/powerpoint/2010/main" val="14794785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DDD</a:t>
            </a:r>
            <a:r>
              <a:rPr kumimoji="1" lang="zh-CN" altLang="en-US" dirty="0" smtClean="0"/>
              <a:t>的适用性</a:t>
            </a:r>
            <a:endParaRPr kumimoji="1" lang="zh-CN" altLang="en-US" dirty="0"/>
          </a:p>
        </p:txBody>
      </p:sp>
      <p:sp>
        <p:nvSpPr>
          <p:cNvPr id="3" name="幻灯片编号占位符 2"/>
          <p:cNvSpPr>
            <a:spLocks noGrp="1"/>
          </p:cNvSpPr>
          <p:nvPr>
            <p:ph type="sldNum" sz="quarter" idx="4"/>
          </p:nvPr>
        </p:nvSpPr>
        <p:spPr/>
        <p:txBody>
          <a:bodyPr/>
          <a:lstStyle/>
          <a:p>
            <a:fld id="{86CB4B4D-7CA3-9044-876B-883B54F8677D}" type="slidenum">
              <a:rPr lang="uk-UA" smtClean="0"/>
              <a:t>18</a:t>
            </a:fld>
            <a:endParaRPr lang="uk-UA" dirty="0"/>
          </a:p>
        </p:txBody>
      </p:sp>
      <p:sp>
        <p:nvSpPr>
          <p:cNvPr id="4" name="文本占位符 3"/>
          <p:cNvSpPr>
            <a:spLocks noGrp="1"/>
          </p:cNvSpPr>
          <p:nvPr>
            <p:ph type="body" sz="quarter" idx="10"/>
          </p:nvPr>
        </p:nvSpPr>
        <p:spPr/>
        <p:txBody>
          <a:bodyPr/>
          <a:lstStyle/>
          <a:p>
            <a:pPr marL="342900" indent="-342900">
              <a:lnSpc>
                <a:spcPct val="150000"/>
              </a:lnSpc>
              <a:buFont typeface="Arial" panose="020B0604020202020204" pitchFamily="34" charset="0"/>
              <a:buChar char="•"/>
            </a:pPr>
            <a:r>
              <a:rPr kumimoji="1" lang="en-US" altLang="zh-CN" dirty="0" smtClean="0"/>
              <a:t>DDD</a:t>
            </a:r>
            <a:r>
              <a:rPr kumimoji="1" lang="zh-CN" altLang="en-US" dirty="0" smtClean="0"/>
              <a:t>结构会带来类的膨胀</a:t>
            </a:r>
            <a:endParaRPr kumimoji="1" lang="en-US" altLang="zh-CN" dirty="0" smtClean="0"/>
          </a:p>
          <a:p>
            <a:pPr marL="342900" indent="-342900">
              <a:lnSpc>
                <a:spcPct val="150000"/>
              </a:lnSpc>
              <a:buFont typeface="Arial" panose="020B0604020202020204" pitchFamily="34" charset="0"/>
              <a:buChar char="•"/>
            </a:pPr>
            <a:r>
              <a:rPr kumimoji="1" lang="en-US" altLang="zh-CN" dirty="0" smtClean="0"/>
              <a:t>DDD</a:t>
            </a:r>
            <a:r>
              <a:rPr kumimoji="1" lang="zh-CN" altLang="en-US" dirty="0" smtClean="0"/>
              <a:t>不适合短平快的小项目，不怎么会变化的项目</a:t>
            </a:r>
            <a:endParaRPr kumimoji="1" lang="en-US" altLang="zh-CN" dirty="0" smtClean="0"/>
          </a:p>
          <a:p>
            <a:pPr marL="342900" indent="-342900">
              <a:lnSpc>
                <a:spcPct val="150000"/>
              </a:lnSpc>
              <a:buFont typeface="Arial" panose="020B0604020202020204" pitchFamily="34" charset="0"/>
              <a:buChar char="•"/>
            </a:pPr>
            <a:r>
              <a:rPr kumimoji="1" lang="en-US" altLang="zh-CN" dirty="0" smtClean="0"/>
              <a:t>DDD</a:t>
            </a:r>
            <a:r>
              <a:rPr kumimoji="1" lang="zh-CN" altLang="en-US" dirty="0" smtClean="0"/>
              <a:t>适合长期项目，有业务发展变化的项目</a:t>
            </a:r>
            <a:endParaRPr kumimoji="1" lang="zh-CN" altLang="en-US" dirty="0"/>
          </a:p>
        </p:txBody>
      </p:sp>
      <p:sp>
        <p:nvSpPr>
          <p:cNvPr id="5" name="矩形 4"/>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爆炸形 1 5"/>
          <p:cNvSpPr/>
          <p:nvPr/>
        </p:nvSpPr>
        <p:spPr>
          <a:xfrm>
            <a:off x="7058283" y="2209800"/>
            <a:ext cx="4251960" cy="2763520"/>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4800" dirty="0" smtClean="0"/>
              <a:t>对吗？</a:t>
            </a:r>
            <a:endParaRPr lang="zh-CN" altLang="en-US" sz="4800" dirty="0"/>
          </a:p>
        </p:txBody>
      </p:sp>
    </p:spTree>
    <p:extLst>
      <p:ext uri="{BB962C8B-B14F-4D97-AF65-F5344CB8AC3E}">
        <p14:creationId xmlns:p14="http://schemas.microsoft.com/office/powerpoint/2010/main" val="164295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DDD</a:t>
            </a:r>
            <a:r>
              <a:rPr kumimoji="1" lang="zh-CN" altLang="en-US" dirty="0" smtClean="0"/>
              <a:t>的业务价值</a:t>
            </a:r>
            <a:endParaRPr kumimoji="1" lang="zh-CN" altLang="en-US" dirty="0"/>
          </a:p>
        </p:txBody>
      </p:sp>
      <p:sp>
        <p:nvSpPr>
          <p:cNvPr id="3" name="幻灯片编号占位符 2"/>
          <p:cNvSpPr>
            <a:spLocks noGrp="1"/>
          </p:cNvSpPr>
          <p:nvPr>
            <p:ph type="sldNum" sz="quarter" idx="4"/>
          </p:nvPr>
        </p:nvSpPr>
        <p:spPr/>
        <p:txBody>
          <a:bodyPr/>
          <a:lstStyle/>
          <a:p>
            <a:fld id="{86CB4B4D-7CA3-9044-876B-883B54F8677D}" type="slidenum">
              <a:rPr lang="uk-UA" smtClean="0"/>
              <a:t>19</a:t>
            </a:fld>
            <a:endParaRPr lang="uk-UA" dirty="0"/>
          </a:p>
        </p:txBody>
      </p:sp>
      <p:sp>
        <p:nvSpPr>
          <p:cNvPr id="4" name="文本占位符 3"/>
          <p:cNvSpPr>
            <a:spLocks noGrp="1"/>
          </p:cNvSpPr>
          <p:nvPr>
            <p:ph type="body" sz="quarter" idx="10"/>
          </p:nvPr>
        </p:nvSpPr>
        <p:spPr>
          <a:xfrm>
            <a:off x="590550" y="2209800"/>
            <a:ext cx="5363210" cy="3581400"/>
          </a:xfrm>
        </p:spPr>
        <p:txBody>
          <a:bodyPr>
            <a:normAutofit/>
          </a:bodyPr>
          <a:lstStyle/>
          <a:p>
            <a:pPr marL="342900" indent="-342900">
              <a:lnSpc>
                <a:spcPct val="150000"/>
              </a:lnSpc>
              <a:buFont typeface="Arial" panose="020B0604020202020204" pitchFamily="34" charset="0"/>
              <a:buChar char="•"/>
            </a:pPr>
            <a:r>
              <a:rPr kumimoji="1" lang="zh-CN" altLang="en-US" dirty="0" smtClean="0"/>
              <a:t>非常有用的领域模型</a:t>
            </a:r>
            <a:endParaRPr kumimoji="1" lang="en-US" altLang="zh-CN" dirty="0" smtClean="0"/>
          </a:p>
          <a:p>
            <a:pPr marL="342900" indent="-342900">
              <a:lnSpc>
                <a:spcPct val="150000"/>
              </a:lnSpc>
              <a:buFont typeface="Arial" panose="020B0604020202020204" pitchFamily="34" charset="0"/>
              <a:buChar char="•"/>
            </a:pPr>
            <a:r>
              <a:rPr kumimoji="1" lang="zh-CN" altLang="en-US" dirty="0" smtClean="0"/>
              <a:t>业务更准确的定义和理解 </a:t>
            </a:r>
            <a:endParaRPr kumimoji="1" lang="en-US" altLang="zh-CN" dirty="0" smtClean="0"/>
          </a:p>
          <a:p>
            <a:pPr marL="342900" indent="-342900">
              <a:lnSpc>
                <a:spcPct val="150000"/>
              </a:lnSpc>
              <a:buFont typeface="Arial" panose="020B0604020202020204" pitchFamily="34" charset="0"/>
              <a:buChar char="•"/>
            </a:pPr>
            <a:r>
              <a:rPr kumimoji="1" lang="zh-CN" altLang="en-US" dirty="0" smtClean="0"/>
              <a:t>清晰的模型边界</a:t>
            </a:r>
            <a:endParaRPr kumimoji="1" lang="en-US" altLang="zh-CN" dirty="0" smtClean="0"/>
          </a:p>
          <a:p>
            <a:pPr marL="342900" indent="-342900">
              <a:lnSpc>
                <a:spcPct val="150000"/>
              </a:lnSpc>
              <a:buFont typeface="Arial" panose="020B0604020202020204" pitchFamily="34" charset="0"/>
              <a:buChar char="•"/>
            </a:pPr>
            <a:r>
              <a:rPr kumimoji="1" lang="zh-CN" altLang="en-US" dirty="0" smtClean="0"/>
              <a:t>使用战略和战术工具</a:t>
            </a:r>
            <a:endParaRPr kumimoji="1" lang="zh-CN" altLang="en-US" dirty="0"/>
          </a:p>
        </p:txBody>
      </p:sp>
      <p:sp>
        <p:nvSpPr>
          <p:cNvPr id="5" name="矩形 4"/>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3"/>
          <p:cNvSpPr txBox="1">
            <a:spLocks/>
          </p:cNvSpPr>
          <p:nvPr/>
        </p:nvSpPr>
        <p:spPr>
          <a:xfrm>
            <a:off x="6142989" y="2112106"/>
            <a:ext cx="5363210" cy="35814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微软雅黑" panose="020B0503020204020204" charset="-122"/>
                <a:ea typeface="微软雅黑" panose="020B0503020204020204" charset="-122"/>
                <a:cs typeface="微软雅黑" panose="020B0503020204020204" charset="-122"/>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lumMod val="85000"/>
                  </a:schemeClr>
                </a:solidFill>
                <a:latin typeface="微软雅黑" panose="020B0503020204020204" charset="-122"/>
                <a:ea typeface="微软雅黑" panose="020B0503020204020204" charset="-122"/>
                <a:cs typeface="微软雅黑" panose="020B0503020204020204" charset="-122"/>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rgbClr val="4B5D75"/>
                </a:solidFill>
                <a:latin typeface="微软雅黑" panose="020B0503020204020204" charset="-122"/>
                <a:ea typeface="微软雅黑" panose="020B0503020204020204" charset="-122"/>
                <a:cs typeface="微软雅黑" panose="020B0503020204020204" charset="-122"/>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rgbClr val="4B5D75"/>
                </a:solidFill>
                <a:latin typeface="微软雅黑" panose="020B0503020204020204" charset="-122"/>
                <a:ea typeface="微软雅黑" panose="020B0503020204020204" charset="-122"/>
                <a:cs typeface="微软雅黑" panose="020B0503020204020204" charset="-122"/>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rgbClr val="4B5D75"/>
                </a:solidFill>
                <a:latin typeface="微软雅黑" panose="020B0503020204020204" charset="-122"/>
                <a:ea typeface="微软雅黑" panose="020B0503020204020204" charset="-122"/>
                <a:cs typeface="微软雅黑" panose="020B050302020402020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kumimoji="1" lang="zh-CN" altLang="en-US" dirty="0" smtClean="0"/>
              <a:t>领域专家可以为软件设计做贡献</a:t>
            </a:r>
            <a:endParaRPr kumimoji="1" lang="en-US" altLang="zh-CN" dirty="0" smtClean="0"/>
          </a:p>
          <a:p>
            <a:pPr marL="342900" indent="-342900">
              <a:lnSpc>
                <a:spcPct val="150000"/>
              </a:lnSpc>
              <a:buFont typeface="Arial" panose="020B0604020202020204" pitchFamily="34" charset="0"/>
              <a:buChar char="•"/>
            </a:pPr>
            <a:r>
              <a:rPr kumimoji="1" lang="zh-CN" altLang="en-US" dirty="0" smtClean="0"/>
              <a:t>更好的用户体验</a:t>
            </a:r>
            <a:endParaRPr kumimoji="1" lang="en-US" altLang="zh-CN" dirty="0" smtClean="0"/>
          </a:p>
          <a:p>
            <a:pPr marL="342900" indent="-342900">
              <a:lnSpc>
                <a:spcPct val="150000"/>
              </a:lnSpc>
              <a:buFont typeface="Arial" panose="020B0604020202020204" pitchFamily="34" charset="0"/>
              <a:buChar char="•"/>
            </a:pPr>
            <a:r>
              <a:rPr kumimoji="1" lang="zh-CN" altLang="en-US" dirty="0" smtClean="0"/>
              <a:t>更好的企业架构</a:t>
            </a:r>
            <a:endParaRPr kumimoji="1" lang="en-US" altLang="zh-CN" dirty="0" smtClean="0"/>
          </a:p>
          <a:p>
            <a:pPr marL="342900" indent="-342900">
              <a:lnSpc>
                <a:spcPct val="150000"/>
              </a:lnSpc>
              <a:buFont typeface="Arial" panose="020B0604020202020204" pitchFamily="34" charset="0"/>
              <a:buChar char="•"/>
            </a:pPr>
            <a:r>
              <a:rPr kumimoji="1" lang="zh-CN" altLang="en-US" dirty="0" smtClean="0"/>
              <a:t>更好的敏捷、迭代和持续建模</a:t>
            </a:r>
            <a:endParaRPr kumimoji="1" lang="en-US" altLang="zh-CN" dirty="0" smtClean="0"/>
          </a:p>
        </p:txBody>
      </p:sp>
    </p:spTree>
    <p:extLst>
      <p:ext uri="{BB962C8B-B14F-4D97-AF65-F5344CB8AC3E}">
        <p14:creationId xmlns:p14="http://schemas.microsoft.com/office/powerpoint/2010/main" val="15600164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dirty="0"/>
          </a:p>
        </p:txBody>
      </p:sp>
      <p:sp>
        <p:nvSpPr>
          <p:cNvPr id="3" name="幻灯片编号占位符 2"/>
          <p:cNvSpPr>
            <a:spLocks noGrp="1"/>
          </p:cNvSpPr>
          <p:nvPr>
            <p:ph type="sldNum" sz="quarter" idx="4"/>
          </p:nvPr>
        </p:nvSpPr>
        <p:spPr/>
        <p:txBody>
          <a:bodyPr/>
          <a:lstStyle/>
          <a:p>
            <a:fld id="{86CB4B4D-7CA3-9044-876B-883B54F8677D}" type="slidenum">
              <a:rPr lang="uk-UA" smtClean="0"/>
              <a:t>2</a:t>
            </a:fld>
            <a:endParaRPr lang="uk-UA" dirty="0"/>
          </a:p>
        </p:txBody>
      </p:sp>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endParaRPr kumimoji="1" lang="zh-CN" altLang="en-US" dirty="0"/>
          </a:p>
        </p:txBody>
      </p:sp>
      <p:pic>
        <p:nvPicPr>
          <p:cNvPr id="6" name="图片 5"/>
          <p:cNvPicPr>
            <a:picLocks noChangeAspect="1"/>
          </p:cNvPicPr>
          <p:nvPr/>
        </p:nvPicPr>
        <p:blipFill>
          <a:blip r:embed="rId2"/>
          <a:stretch>
            <a:fillRect/>
          </a:stretch>
        </p:blipFill>
        <p:spPr>
          <a:xfrm>
            <a:off x="1003288" y="865969"/>
            <a:ext cx="3792232" cy="4930233"/>
          </a:xfrm>
          <a:prstGeom prst="rect">
            <a:avLst/>
          </a:prstGeom>
        </p:spPr>
      </p:pic>
      <p:pic>
        <p:nvPicPr>
          <p:cNvPr id="7" name="图片 6"/>
          <p:cNvPicPr>
            <a:picLocks noChangeAspect="1"/>
          </p:cNvPicPr>
          <p:nvPr/>
        </p:nvPicPr>
        <p:blipFill>
          <a:blip r:embed="rId3"/>
          <a:stretch>
            <a:fillRect/>
          </a:stretch>
        </p:blipFill>
        <p:spPr>
          <a:xfrm>
            <a:off x="7213600" y="865969"/>
            <a:ext cx="3931920" cy="4948356"/>
          </a:xfrm>
          <a:prstGeom prst="rect">
            <a:avLst/>
          </a:prstGeom>
        </p:spPr>
      </p:pic>
    </p:spTree>
    <p:extLst>
      <p:ext uri="{BB962C8B-B14F-4D97-AF65-F5344CB8AC3E}">
        <p14:creationId xmlns:p14="http://schemas.microsoft.com/office/powerpoint/2010/main" val="622098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86CB4B4D-7CA3-9044-876B-883B54F8677D}" type="slidenum">
              <a:rPr lang="uk-UA" smtClean="0"/>
              <a:t>20</a:t>
            </a:fld>
            <a:endParaRPr lang="uk-UA" dirty="0"/>
          </a:p>
        </p:txBody>
      </p:sp>
      <p:sp>
        <p:nvSpPr>
          <p:cNvPr id="3" name="标题 2"/>
          <p:cNvSpPr>
            <a:spLocks noGrp="1"/>
          </p:cNvSpPr>
          <p:nvPr>
            <p:ph type="title"/>
          </p:nvPr>
        </p:nvSpPr>
        <p:spPr/>
        <p:txBody>
          <a:bodyPr/>
          <a:lstStyle/>
          <a:p>
            <a:endParaRPr lang="zh-CN" altLang="en-US"/>
          </a:p>
        </p:txBody>
      </p:sp>
      <p:sp>
        <p:nvSpPr>
          <p:cNvPr id="4" name="文本占位符 3"/>
          <p:cNvSpPr>
            <a:spLocks noGrp="1"/>
          </p:cNvSpPr>
          <p:nvPr>
            <p:ph type="body" sz="quarter" idx="10"/>
          </p:nvPr>
        </p:nvSpPr>
        <p:spPr/>
        <p:txBody>
          <a:bodyPr/>
          <a:lstStyle/>
          <a:p>
            <a:endParaRPr lang="zh-CN" altLang="en-US" dirty="0"/>
          </a:p>
        </p:txBody>
      </p:sp>
      <p:sp>
        <p:nvSpPr>
          <p:cNvPr id="5" name="横卷形 4"/>
          <p:cNvSpPr/>
          <p:nvPr/>
        </p:nvSpPr>
        <p:spPr>
          <a:xfrm>
            <a:off x="3118757" y="2759529"/>
            <a:ext cx="5176157" cy="1649185"/>
          </a:xfrm>
          <a:prstGeom prst="horizontalScroll">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CN" sz="3600" dirty="0"/>
              <a:t>DDD</a:t>
            </a:r>
            <a:r>
              <a:rPr kumimoji="1" lang="zh-CN" altLang="en-US" sz="3600" dirty="0"/>
              <a:t>概念解析</a:t>
            </a:r>
            <a:endParaRPr kumimoji="1" lang="en-US" altLang="zh-CN" sz="3600" dirty="0"/>
          </a:p>
        </p:txBody>
      </p:sp>
    </p:spTree>
    <p:extLst>
      <p:ext uri="{BB962C8B-B14F-4D97-AF65-F5344CB8AC3E}">
        <p14:creationId xmlns:p14="http://schemas.microsoft.com/office/powerpoint/2010/main" val="19133224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领域</a:t>
            </a:r>
            <a:r>
              <a:rPr lang="zh-CN" altLang="en-US" dirty="0" smtClean="0"/>
              <a:t>驱动相关概念</a:t>
            </a:r>
            <a:endParaRPr kumimoji="1" lang="zh-CN" altLang="en-US" dirty="0"/>
          </a:p>
        </p:txBody>
      </p:sp>
      <p:sp>
        <p:nvSpPr>
          <p:cNvPr id="3" name="幻灯片编号占位符 2"/>
          <p:cNvSpPr>
            <a:spLocks noGrp="1"/>
          </p:cNvSpPr>
          <p:nvPr>
            <p:ph type="sldNum" sz="quarter" idx="4"/>
          </p:nvPr>
        </p:nvSpPr>
        <p:spPr/>
        <p:txBody>
          <a:bodyPr/>
          <a:lstStyle/>
          <a:p>
            <a:fld id="{86CB4B4D-7CA3-9044-876B-883B54F8677D}" type="slidenum">
              <a:rPr lang="uk-UA" smtClean="0"/>
              <a:t>21</a:t>
            </a:fld>
            <a:endParaRPr lang="uk-UA" dirty="0"/>
          </a:p>
        </p:txBody>
      </p:sp>
      <p:sp>
        <p:nvSpPr>
          <p:cNvPr id="5" name="矩形 4"/>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19" name="图表 18"/>
          <p:cNvGraphicFramePr>
            <a:graphicFrameLocks/>
          </p:cNvGraphicFramePr>
          <p:nvPr>
            <p:extLst>
              <p:ext uri="{D42A27DB-BD31-4B8C-83A1-F6EECF244321}">
                <p14:modId xmlns:p14="http://schemas.microsoft.com/office/powerpoint/2010/main" val="538542309"/>
              </p:ext>
            </p:extLst>
          </p:nvPr>
        </p:nvGraphicFramePr>
        <p:xfrm>
          <a:off x="3559334" y="1599122"/>
          <a:ext cx="4807426" cy="4698807"/>
        </p:xfrm>
        <a:graphic>
          <a:graphicData uri="http://schemas.openxmlformats.org/drawingml/2006/chart">
            <c:chart xmlns:c="http://schemas.openxmlformats.org/drawingml/2006/chart" xmlns:r="http://schemas.openxmlformats.org/officeDocument/2006/relationships" r:id="rId2"/>
          </a:graphicData>
        </a:graphic>
      </p:graphicFrame>
      <p:sp>
        <p:nvSpPr>
          <p:cNvPr id="20" name="文本占位符 19"/>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16506366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86CB4B4D-7CA3-9044-876B-883B54F8677D}" type="slidenum">
              <a:rPr lang="uk-UA" smtClean="0"/>
              <a:t>22</a:t>
            </a:fld>
            <a:endParaRPr lang="uk-UA" dirty="0"/>
          </a:p>
        </p:txBody>
      </p:sp>
      <p:sp>
        <p:nvSpPr>
          <p:cNvPr id="3" name="标题 2"/>
          <p:cNvSpPr>
            <a:spLocks noGrp="1"/>
          </p:cNvSpPr>
          <p:nvPr>
            <p:ph type="title"/>
          </p:nvPr>
        </p:nvSpPr>
        <p:spPr/>
        <p:txBody>
          <a:bodyPr/>
          <a:lstStyle/>
          <a:p>
            <a:r>
              <a:rPr lang="zh-CN" altLang="en-US" dirty="0"/>
              <a:t>通</a:t>
            </a:r>
            <a:r>
              <a:rPr lang="zh-CN" altLang="en-US" dirty="0" smtClean="0"/>
              <a:t>用语言</a:t>
            </a:r>
            <a:r>
              <a:rPr lang="en-US" altLang="zh-CN" dirty="0" smtClean="0"/>
              <a:t>-Ubiquitous language</a:t>
            </a:r>
            <a:endParaRPr lang="zh-CN" altLang="en-US" dirty="0"/>
          </a:p>
        </p:txBody>
      </p:sp>
      <p:sp>
        <p:nvSpPr>
          <p:cNvPr id="4" name="文本占位符 3"/>
          <p:cNvSpPr>
            <a:spLocks noGrp="1"/>
          </p:cNvSpPr>
          <p:nvPr>
            <p:ph type="body" sz="quarter" idx="10"/>
          </p:nvPr>
        </p:nvSpPr>
        <p:spPr>
          <a:xfrm>
            <a:off x="590550" y="2209800"/>
            <a:ext cx="5444490" cy="3581400"/>
          </a:xfrm>
        </p:spPr>
        <p:txBody>
          <a:bodyPr/>
          <a:lstStyle/>
          <a:p>
            <a:pPr marL="342900" indent="-342900">
              <a:buFont typeface="Arial" panose="020B0604020202020204" pitchFamily="34" charset="0"/>
              <a:buChar char="•"/>
            </a:pPr>
            <a:r>
              <a:rPr lang="zh-CN" altLang="en-US" dirty="0" smtClean="0"/>
              <a:t>领域专家和技术专家语言统一</a:t>
            </a:r>
            <a:endParaRPr lang="en-US" altLang="zh-CN" dirty="0" smtClean="0"/>
          </a:p>
          <a:p>
            <a:pPr marL="800100" lvl="1" indent="-342900">
              <a:buFont typeface="Arial" panose="020B0604020202020204" pitchFamily="34" charset="0"/>
              <a:buChar char="•"/>
            </a:pPr>
            <a:r>
              <a:rPr lang="zh-CN" altLang="en-US" dirty="0" smtClean="0"/>
              <a:t>业务、产品、项目经理和开发对同一个概念理解一致，叫法一致</a:t>
            </a:r>
            <a:endParaRPr lang="en-US" altLang="zh-CN" dirty="0" smtClean="0"/>
          </a:p>
          <a:p>
            <a:pPr marL="800100" lvl="1" indent="-342900">
              <a:buFont typeface="Arial" panose="020B0604020202020204" pitchFamily="34" charset="0"/>
              <a:buChar char="•"/>
            </a:pPr>
            <a:r>
              <a:rPr lang="zh-CN" altLang="en-US" dirty="0" smtClean="0"/>
              <a:t>软件准确传达业务规则</a:t>
            </a:r>
            <a:endParaRPr lang="en-US" altLang="zh-CN" dirty="0" smtClean="0"/>
          </a:p>
          <a:p>
            <a:pPr marL="800100" lvl="1" indent="-342900">
              <a:buFont typeface="Arial" panose="020B0604020202020204" pitchFamily="34" charset="0"/>
              <a:buChar char="•"/>
            </a:pPr>
            <a:r>
              <a:rPr lang="zh-CN" altLang="en-US" dirty="0" smtClean="0"/>
              <a:t>代码就是设计，设计就是代码</a:t>
            </a:r>
            <a:endParaRPr lang="en-US" altLang="zh-CN" dirty="0" smtClean="0"/>
          </a:p>
          <a:p>
            <a:pPr marL="342900" indent="-342900">
              <a:buFont typeface="Arial" panose="020B0604020202020204" pitchFamily="34" charset="0"/>
              <a:buChar char="•"/>
            </a:pPr>
            <a:r>
              <a:rPr lang="zh-CN" altLang="en-US" dirty="0" smtClean="0"/>
              <a:t>领域专家能够看明白技术代码</a:t>
            </a:r>
            <a:endParaRPr lang="en-US" altLang="zh-CN" dirty="0" smtClean="0"/>
          </a:p>
          <a:p>
            <a:pPr marL="800100" lvl="1" indent="-342900">
              <a:buFont typeface="Arial" panose="020B0604020202020204" pitchFamily="34" charset="0"/>
              <a:buChar char="•"/>
            </a:pPr>
            <a:r>
              <a:rPr lang="zh-CN" altLang="en-US" dirty="0" smtClean="0"/>
              <a:t>能看明白领域代码</a:t>
            </a:r>
            <a:endParaRPr lang="en-US" altLang="zh-CN" dirty="0" smtClean="0"/>
          </a:p>
          <a:p>
            <a:pPr marL="800100" lvl="1" indent="-342900">
              <a:buFont typeface="Arial" panose="020B0604020202020204" pitchFamily="34" charset="0"/>
              <a:buChar char="•"/>
            </a:pPr>
            <a:r>
              <a:rPr lang="zh-CN" altLang="en-US" dirty="0" smtClean="0"/>
              <a:t>自我提高</a:t>
            </a:r>
            <a:endParaRPr lang="en-US" altLang="zh-CN" dirty="0" smtClean="0"/>
          </a:p>
        </p:txBody>
      </p:sp>
      <p:sp>
        <p:nvSpPr>
          <p:cNvPr id="8" name="梯形 7"/>
          <p:cNvSpPr/>
          <p:nvPr/>
        </p:nvSpPr>
        <p:spPr>
          <a:xfrm>
            <a:off x="6675120" y="4935220"/>
            <a:ext cx="3596640" cy="548640"/>
          </a:xfrm>
          <a:prstGeom prst="trapezoi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t>理解一致，叫法一致</a:t>
            </a:r>
            <a:endParaRPr lang="zh-CN" altLang="en-US" dirty="0"/>
          </a:p>
        </p:txBody>
      </p:sp>
      <p:sp>
        <p:nvSpPr>
          <p:cNvPr id="9" name="梯形 8"/>
          <p:cNvSpPr/>
          <p:nvPr/>
        </p:nvSpPr>
        <p:spPr>
          <a:xfrm>
            <a:off x="6959600" y="4314190"/>
            <a:ext cx="3027680" cy="518160"/>
          </a:xfrm>
          <a:prstGeom prst="trapezoi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t>软件准确传达业务规则</a:t>
            </a:r>
            <a:endParaRPr lang="zh-CN" altLang="en-US" dirty="0"/>
          </a:p>
        </p:txBody>
      </p:sp>
      <p:sp>
        <p:nvSpPr>
          <p:cNvPr id="10" name="梯形 9"/>
          <p:cNvSpPr/>
          <p:nvPr/>
        </p:nvSpPr>
        <p:spPr>
          <a:xfrm>
            <a:off x="7239000" y="3703320"/>
            <a:ext cx="2468880" cy="508000"/>
          </a:xfrm>
          <a:prstGeom prst="trapezoi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t>代码就是设计</a:t>
            </a:r>
            <a:endParaRPr lang="zh-CN" altLang="en-US" dirty="0"/>
          </a:p>
        </p:txBody>
      </p:sp>
      <p:sp>
        <p:nvSpPr>
          <p:cNvPr id="11" name="梯形 10"/>
          <p:cNvSpPr/>
          <p:nvPr/>
        </p:nvSpPr>
        <p:spPr>
          <a:xfrm>
            <a:off x="7772400" y="2481580"/>
            <a:ext cx="1402080" cy="508000"/>
          </a:xfrm>
          <a:prstGeom prst="trapezoi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t>自我提升</a:t>
            </a:r>
            <a:endParaRPr lang="zh-CN" altLang="en-US" dirty="0"/>
          </a:p>
        </p:txBody>
      </p:sp>
      <p:sp>
        <p:nvSpPr>
          <p:cNvPr id="12" name="梯形 11"/>
          <p:cNvSpPr/>
          <p:nvPr/>
        </p:nvSpPr>
        <p:spPr>
          <a:xfrm>
            <a:off x="7487920" y="3092450"/>
            <a:ext cx="1971040" cy="508000"/>
          </a:xfrm>
          <a:prstGeom prst="trapezoi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t>领域专家能看懂</a:t>
            </a:r>
            <a:endParaRPr lang="zh-CN" altLang="en-US" dirty="0"/>
          </a:p>
        </p:txBody>
      </p:sp>
      <p:sp>
        <p:nvSpPr>
          <p:cNvPr id="13" name="矩形 12"/>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56178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领域模型的特点</a:t>
            </a:r>
            <a:endParaRPr kumimoji="1" lang="zh-CN" altLang="en-US" dirty="0"/>
          </a:p>
        </p:txBody>
      </p:sp>
      <p:sp>
        <p:nvSpPr>
          <p:cNvPr id="3" name="幻灯片编号占位符 2"/>
          <p:cNvSpPr>
            <a:spLocks noGrp="1"/>
          </p:cNvSpPr>
          <p:nvPr>
            <p:ph type="sldNum" sz="quarter" idx="4"/>
          </p:nvPr>
        </p:nvSpPr>
        <p:spPr/>
        <p:txBody>
          <a:bodyPr/>
          <a:lstStyle/>
          <a:p>
            <a:fld id="{86CB4B4D-7CA3-9044-876B-883B54F8677D}" type="slidenum">
              <a:rPr lang="uk-UA" smtClean="0"/>
              <a:t>23</a:t>
            </a:fld>
            <a:endParaRPr lang="uk-UA" dirty="0"/>
          </a:p>
        </p:txBody>
      </p:sp>
      <p:sp>
        <p:nvSpPr>
          <p:cNvPr id="4" name="文本占位符 3"/>
          <p:cNvSpPr>
            <a:spLocks noGrp="1"/>
          </p:cNvSpPr>
          <p:nvPr>
            <p:ph type="body" sz="quarter" idx="10"/>
          </p:nvPr>
        </p:nvSpPr>
        <p:spPr/>
        <p:txBody>
          <a:bodyPr>
            <a:normAutofit/>
          </a:bodyPr>
          <a:lstStyle/>
          <a:p>
            <a:endParaRPr lang="zh-CN" altLang="en-US" dirty="0"/>
          </a:p>
        </p:txBody>
      </p:sp>
      <p:sp>
        <p:nvSpPr>
          <p:cNvPr id="5" name="矩形 4"/>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6" name="图示 5"/>
          <p:cNvGraphicFramePr/>
          <p:nvPr>
            <p:extLst/>
          </p:nvPr>
        </p:nvGraphicFramePr>
        <p:xfrm>
          <a:off x="2875545" y="2256073"/>
          <a:ext cx="5567415" cy="3423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椭圆 6"/>
          <p:cNvSpPr/>
          <p:nvPr/>
        </p:nvSpPr>
        <p:spPr>
          <a:xfrm>
            <a:off x="4940498" y="3261636"/>
            <a:ext cx="1437508" cy="1411964"/>
          </a:xfrm>
          <a:prstGeom prst="ellipse">
            <a:avLst/>
          </a:prstGeom>
        </p:spPr>
        <p:style>
          <a:lnRef idx="2">
            <a:schemeClr val="accent2"/>
          </a:lnRef>
          <a:fillRef idx="1">
            <a:schemeClr val="lt1"/>
          </a:fillRef>
          <a:effectRef idx="0">
            <a:schemeClr val="accent2"/>
          </a:effectRef>
          <a:fontRef idx="minor">
            <a:schemeClr val="dk1"/>
          </a:fontRef>
        </p:style>
        <p:txBody>
          <a:bodyPr wrap="none" lIns="54000" rIns="54000" rtlCol="0" anchor="ctr"/>
          <a:lstStyle/>
          <a:p>
            <a:pPr algn="ctr"/>
            <a:r>
              <a:rPr lang="zh-CN" altLang="en-US" dirty="0" smtClean="0"/>
              <a:t>领域模型</a:t>
            </a:r>
            <a:endParaRPr lang="zh-CN" altLang="en-US" dirty="0"/>
          </a:p>
        </p:txBody>
      </p:sp>
    </p:spTree>
    <p:extLst>
      <p:ext uri="{BB962C8B-B14F-4D97-AF65-F5344CB8AC3E}">
        <p14:creationId xmlns:p14="http://schemas.microsoft.com/office/powerpoint/2010/main" val="15821593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领域</a:t>
            </a:r>
            <a:r>
              <a:rPr lang="en-US" altLang="zh-CN" dirty="0" smtClean="0"/>
              <a:t>-domain</a:t>
            </a:r>
            <a:endParaRPr kumimoji="1" lang="zh-CN" altLang="en-US" dirty="0"/>
          </a:p>
        </p:txBody>
      </p:sp>
      <p:sp>
        <p:nvSpPr>
          <p:cNvPr id="3" name="幻灯片编号占位符 2"/>
          <p:cNvSpPr>
            <a:spLocks noGrp="1"/>
          </p:cNvSpPr>
          <p:nvPr>
            <p:ph type="sldNum" sz="quarter" idx="4"/>
          </p:nvPr>
        </p:nvSpPr>
        <p:spPr/>
        <p:txBody>
          <a:bodyPr/>
          <a:lstStyle/>
          <a:p>
            <a:fld id="{86CB4B4D-7CA3-9044-876B-883B54F8677D}" type="slidenum">
              <a:rPr lang="uk-UA" smtClean="0"/>
              <a:t>24</a:t>
            </a:fld>
            <a:endParaRPr lang="uk-UA" dirty="0"/>
          </a:p>
        </p:txBody>
      </p:sp>
      <p:sp>
        <p:nvSpPr>
          <p:cNvPr id="4" name="文本占位符 3"/>
          <p:cNvSpPr>
            <a:spLocks noGrp="1"/>
          </p:cNvSpPr>
          <p:nvPr>
            <p:ph type="body" sz="quarter" idx="10"/>
          </p:nvPr>
        </p:nvSpPr>
        <p:spPr/>
        <p:txBody>
          <a:bodyPr/>
          <a:lstStyle/>
          <a:p>
            <a:r>
              <a:rPr lang="zh-CN" altLang="en-US" sz="2800" dirty="0" smtClean="0">
                <a:solidFill>
                  <a:srgbClr val="FFC000"/>
                </a:solidFill>
              </a:rPr>
              <a:t>“一个组织所做的事情以及其中包含的一切”</a:t>
            </a:r>
            <a:endParaRPr lang="en-US" altLang="zh-CN" sz="2800" dirty="0" smtClean="0">
              <a:solidFill>
                <a:srgbClr val="FFC000"/>
              </a:solidFill>
            </a:endParaRPr>
          </a:p>
          <a:p>
            <a:pPr marL="342900" indent="-342900">
              <a:buFont typeface="Arial" panose="020B0604020202020204" pitchFamily="34" charset="0"/>
              <a:buChar char="•"/>
            </a:pPr>
            <a:r>
              <a:rPr kumimoji="1" lang="zh-CN" altLang="en-US" dirty="0" smtClean="0"/>
              <a:t>可以表示整个业务系统，也可以表示一个子部分</a:t>
            </a:r>
            <a:endParaRPr kumimoji="1" lang="en-US" altLang="zh-CN" dirty="0" smtClean="0"/>
          </a:p>
          <a:p>
            <a:pPr marL="342900" indent="-342900">
              <a:buFont typeface="Arial" panose="020B0604020202020204" pitchFamily="34" charset="0"/>
              <a:buChar char="•"/>
            </a:pPr>
            <a:r>
              <a:rPr kumimoji="1" lang="zh-CN" altLang="en-US" dirty="0" smtClean="0"/>
              <a:t>根据业务划分，有核心域，子域，支撑域和通用域</a:t>
            </a:r>
            <a:endParaRPr kumimoji="1" lang="en-US" altLang="zh-CN" dirty="0" smtClean="0"/>
          </a:p>
          <a:p>
            <a:pPr marL="342900" indent="-342900">
              <a:buFont typeface="Arial" panose="020B0604020202020204" pitchFamily="34" charset="0"/>
              <a:buChar char="•"/>
            </a:pPr>
            <a:r>
              <a:rPr kumimoji="1" lang="zh-CN" altLang="en-US" dirty="0" smtClean="0"/>
              <a:t>一般一个系统会分为多个子域，不会只包含一个域</a:t>
            </a:r>
            <a:endParaRPr kumimoji="1" lang="en-US" altLang="zh-CN" dirty="0" smtClean="0"/>
          </a:p>
          <a:p>
            <a:endParaRPr kumimoji="1" lang="en-US" altLang="zh-CN" dirty="0" smtClean="0"/>
          </a:p>
        </p:txBody>
      </p:sp>
      <p:sp>
        <p:nvSpPr>
          <p:cNvPr id="5" name="矩形 4"/>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7591683" y="3048000"/>
            <a:ext cx="3718560" cy="2560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148320" y="3329940"/>
            <a:ext cx="1422400" cy="9753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t>核心域</a:t>
            </a:r>
            <a:endParaRPr lang="zh-CN" altLang="en-US" dirty="0"/>
          </a:p>
        </p:txBody>
      </p:sp>
      <p:sp>
        <p:nvSpPr>
          <p:cNvPr id="9" name="椭圆 8"/>
          <p:cNvSpPr/>
          <p:nvPr/>
        </p:nvSpPr>
        <p:spPr>
          <a:xfrm>
            <a:off x="9686133" y="3329940"/>
            <a:ext cx="1225707" cy="9753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t>支撑域</a:t>
            </a:r>
            <a:endParaRPr lang="zh-CN" altLang="en-US" dirty="0"/>
          </a:p>
        </p:txBody>
      </p:sp>
      <p:sp>
        <p:nvSpPr>
          <p:cNvPr id="10" name="椭圆 9"/>
          <p:cNvSpPr/>
          <p:nvPr/>
        </p:nvSpPr>
        <p:spPr>
          <a:xfrm>
            <a:off x="8067776" y="4399280"/>
            <a:ext cx="1422400" cy="9753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t>子域</a:t>
            </a:r>
            <a:endParaRPr lang="zh-CN" altLang="en-US" dirty="0"/>
          </a:p>
        </p:txBody>
      </p:sp>
      <p:sp>
        <p:nvSpPr>
          <p:cNvPr id="11" name="椭圆 10"/>
          <p:cNvSpPr/>
          <p:nvPr/>
        </p:nvSpPr>
        <p:spPr>
          <a:xfrm>
            <a:off x="9686133" y="4514909"/>
            <a:ext cx="1074797" cy="74422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t>通用域</a:t>
            </a:r>
            <a:endParaRPr lang="zh-CN" altLang="en-US" dirty="0"/>
          </a:p>
        </p:txBody>
      </p:sp>
    </p:spTree>
    <p:extLst>
      <p:ext uri="{BB962C8B-B14F-4D97-AF65-F5344CB8AC3E}">
        <p14:creationId xmlns:p14="http://schemas.microsoft.com/office/powerpoint/2010/main" val="41396150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86CB4B4D-7CA3-9044-876B-883B54F8677D}" type="slidenum">
              <a:rPr lang="uk-UA" smtClean="0"/>
              <a:t>25</a:t>
            </a:fld>
            <a:endParaRPr lang="uk-UA" dirty="0"/>
          </a:p>
        </p:txBody>
      </p:sp>
      <p:sp>
        <p:nvSpPr>
          <p:cNvPr id="3" name="标题 2"/>
          <p:cNvSpPr>
            <a:spLocks noGrp="1"/>
          </p:cNvSpPr>
          <p:nvPr>
            <p:ph type="title"/>
          </p:nvPr>
        </p:nvSpPr>
        <p:spPr/>
        <p:txBody>
          <a:bodyPr/>
          <a:lstStyle/>
          <a:p>
            <a:r>
              <a:rPr lang="zh-CN" altLang="en-US" dirty="0" smtClean="0"/>
              <a:t>限界上下文</a:t>
            </a:r>
            <a:r>
              <a:rPr lang="en-US" altLang="zh-CN" dirty="0" smtClean="0"/>
              <a:t>-</a:t>
            </a:r>
            <a:r>
              <a:rPr lang="en-US" altLang="zh-CN" b="0" dirty="0"/>
              <a:t>Bounded Context</a:t>
            </a:r>
            <a:endParaRPr lang="zh-CN" altLang="en-US" dirty="0"/>
          </a:p>
        </p:txBody>
      </p:sp>
      <p:sp>
        <p:nvSpPr>
          <p:cNvPr id="4" name="文本占位符 3"/>
          <p:cNvSpPr>
            <a:spLocks noGrp="1"/>
          </p:cNvSpPr>
          <p:nvPr>
            <p:ph type="body" sz="quarter" idx="10"/>
          </p:nvPr>
        </p:nvSpPr>
        <p:spPr/>
        <p:txBody>
          <a:bodyPr/>
          <a:lstStyle/>
          <a:p>
            <a:endParaRPr lang="en-US" altLang="zh-CN" dirty="0" smtClean="0"/>
          </a:p>
          <a:p>
            <a:pPr marL="342900" indent="-342900">
              <a:buFont typeface="Arial" panose="020B0604020202020204" pitchFamily="34" charset="0"/>
              <a:buChar char="•"/>
            </a:pPr>
            <a:r>
              <a:rPr lang="zh-CN" altLang="en-US" dirty="0" smtClean="0"/>
              <a:t>是一种概念上的边界，领域模型工作其中</a:t>
            </a:r>
            <a:endParaRPr lang="en-US" altLang="zh-CN" dirty="0" smtClean="0"/>
          </a:p>
          <a:p>
            <a:pPr marL="342900" indent="-342900">
              <a:buFont typeface="Arial" panose="020B0604020202020204" pitchFamily="34" charset="0"/>
              <a:buChar char="•"/>
            </a:pPr>
            <a:r>
              <a:rPr lang="zh-CN" altLang="en-US" dirty="0" smtClean="0"/>
              <a:t>为通用语言提供了一套环境，通过语言来表达软件模型</a:t>
            </a:r>
            <a:endParaRPr lang="en-US" altLang="zh-CN" dirty="0" smtClean="0"/>
          </a:p>
          <a:p>
            <a:endParaRPr lang="en-US" altLang="zh-CN" dirty="0" smtClean="0"/>
          </a:p>
          <a:p>
            <a:endParaRPr lang="zh-CN" altLang="en-US" dirty="0"/>
          </a:p>
        </p:txBody>
      </p:sp>
      <p:sp>
        <p:nvSpPr>
          <p:cNvPr id="5" name="矩形 4"/>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p:nvSpPr>
        <p:spPr>
          <a:xfrm>
            <a:off x="7591683" y="3048000"/>
            <a:ext cx="3718560" cy="2560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148320" y="3329940"/>
            <a:ext cx="1422400" cy="9753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t>核心域</a:t>
            </a:r>
            <a:endParaRPr lang="zh-CN" altLang="en-US" dirty="0"/>
          </a:p>
        </p:txBody>
      </p:sp>
      <p:sp>
        <p:nvSpPr>
          <p:cNvPr id="8" name="椭圆 7"/>
          <p:cNvSpPr/>
          <p:nvPr/>
        </p:nvSpPr>
        <p:spPr>
          <a:xfrm>
            <a:off x="9686133" y="3329940"/>
            <a:ext cx="1225707" cy="9753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t>支撑域</a:t>
            </a:r>
            <a:endParaRPr lang="zh-CN" altLang="en-US" dirty="0"/>
          </a:p>
        </p:txBody>
      </p:sp>
      <p:sp>
        <p:nvSpPr>
          <p:cNvPr id="9" name="椭圆 8"/>
          <p:cNvSpPr/>
          <p:nvPr/>
        </p:nvSpPr>
        <p:spPr>
          <a:xfrm>
            <a:off x="8067776" y="4399280"/>
            <a:ext cx="1422400" cy="9753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t>子域</a:t>
            </a:r>
            <a:endParaRPr lang="zh-CN" altLang="en-US" dirty="0"/>
          </a:p>
        </p:txBody>
      </p:sp>
      <p:sp>
        <p:nvSpPr>
          <p:cNvPr id="10" name="椭圆 9"/>
          <p:cNvSpPr/>
          <p:nvPr/>
        </p:nvSpPr>
        <p:spPr>
          <a:xfrm>
            <a:off x="9686133" y="4514909"/>
            <a:ext cx="1074797" cy="74422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t>通用域</a:t>
            </a:r>
            <a:endParaRPr lang="zh-CN" altLang="en-US" dirty="0"/>
          </a:p>
        </p:txBody>
      </p:sp>
      <p:sp>
        <p:nvSpPr>
          <p:cNvPr id="11" name="椭圆 10"/>
          <p:cNvSpPr/>
          <p:nvPr/>
        </p:nvSpPr>
        <p:spPr>
          <a:xfrm>
            <a:off x="8032907" y="3225135"/>
            <a:ext cx="1537813" cy="1184969"/>
          </a:xfrm>
          <a:prstGeom prst="ellipse">
            <a:avLst/>
          </a:prstGeom>
          <a:noFill/>
          <a:ln w="38100">
            <a:solidFill>
              <a:schemeClr val="bg1"/>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 name="椭圆 11"/>
          <p:cNvSpPr/>
          <p:nvPr/>
        </p:nvSpPr>
        <p:spPr>
          <a:xfrm rot="19423971">
            <a:off x="8100484" y="3684590"/>
            <a:ext cx="2920603" cy="1184969"/>
          </a:xfrm>
          <a:prstGeom prst="ellipse">
            <a:avLst/>
          </a:prstGeom>
          <a:noFill/>
          <a:ln w="28575">
            <a:solidFill>
              <a:schemeClr val="bg1">
                <a:lumMod val="8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452057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实体</a:t>
            </a:r>
            <a:r>
              <a:rPr lang="en-US" altLang="zh-CN" dirty="0"/>
              <a:t>-entity</a:t>
            </a:r>
            <a:endParaRPr kumimoji="1" lang="zh-CN" altLang="en-US" dirty="0"/>
          </a:p>
        </p:txBody>
      </p:sp>
      <p:sp>
        <p:nvSpPr>
          <p:cNvPr id="3" name="幻灯片编号占位符 2"/>
          <p:cNvSpPr>
            <a:spLocks noGrp="1"/>
          </p:cNvSpPr>
          <p:nvPr>
            <p:ph type="sldNum" sz="quarter" idx="4"/>
          </p:nvPr>
        </p:nvSpPr>
        <p:spPr/>
        <p:txBody>
          <a:bodyPr/>
          <a:lstStyle/>
          <a:p>
            <a:fld id="{86CB4B4D-7CA3-9044-876B-883B54F8677D}" type="slidenum">
              <a:rPr lang="uk-UA" smtClean="0"/>
              <a:t>26</a:t>
            </a:fld>
            <a:endParaRPr lang="uk-UA" dirty="0"/>
          </a:p>
        </p:txBody>
      </p:sp>
      <p:sp>
        <p:nvSpPr>
          <p:cNvPr id="4" name="文本占位符 3"/>
          <p:cNvSpPr>
            <a:spLocks noGrp="1"/>
          </p:cNvSpPr>
          <p:nvPr>
            <p:ph type="body" sz="quarter" idx="10"/>
          </p:nvPr>
        </p:nvSpPr>
        <p:spPr/>
        <p:txBody>
          <a:bodyPr/>
          <a:lstStyle/>
          <a:p>
            <a:r>
              <a:rPr lang="zh-CN" altLang="en-US" sz="2800" dirty="0" smtClean="0">
                <a:solidFill>
                  <a:srgbClr val="FFC000"/>
                </a:solidFill>
              </a:rPr>
              <a:t>“一</a:t>
            </a:r>
            <a:r>
              <a:rPr lang="zh-CN" altLang="en-US" sz="2800" dirty="0">
                <a:solidFill>
                  <a:srgbClr val="FFC000"/>
                </a:solidFill>
              </a:rPr>
              <a:t>个由它的标识定义的对象叫做</a:t>
            </a:r>
            <a:r>
              <a:rPr lang="zh-CN" altLang="en-US" sz="2800" dirty="0" smtClean="0">
                <a:solidFill>
                  <a:srgbClr val="FFC000"/>
                </a:solidFill>
              </a:rPr>
              <a:t>实体”</a:t>
            </a:r>
            <a:endParaRPr lang="en-US" altLang="zh-CN" sz="2800" dirty="0" smtClean="0">
              <a:solidFill>
                <a:srgbClr val="FFC000"/>
              </a:solidFill>
            </a:endParaRPr>
          </a:p>
          <a:p>
            <a:pPr marL="342900" indent="-342900">
              <a:buFont typeface="Arial" panose="020B0604020202020204" pitchFamily="34" charset="0"/>
              <a:buChar char="•"/>
            </a:pPr>
            <a:r>
              <a:rPr kumimoji="1" lang="zh-CN" altLang="en-US" dirty="0" smtClean="0"/>
              <a:t>具备唯一</a:t>
            </a:r>
            <a:r>
              <a:rPr kumimoji="1" lang="en-US" altLang="zh-CN" dirty="0" smtClean="0"/>
              <a:t>ID</a:t>
            </a:r>
          </a:p>
          <a:p>
            <a:pPr marL="342900" indent="-342900">
              <a:buFont typeface="Arial" panose="020B0604020202020204" pitchFamily="34" charset="0"/>
              <a:buChar char="•"/>
            </a:pPr>
            <a:r>
              <a:rPr kumimoji="1" lang="zh-CN" altLang="en-US" dirty="0" smtClean="0"/>
              <a:t>能够被持久化</a:t>
            </a:r>
            <a:endParaRPr kumimoji="1" lang="en-US" altLang="zh-CN" dirty="0" smtClean="0"/>
          </a:p>
          <a:p>
            <a:pPr marL="342900" indent="-342900">
              <a:buFont typeface="Arial" panose="020B0604020202020204" pitchFamily="34" charset="0"/>
              <a:buChar char="•"/>
            </a:pPr>
            <a:r>
              <a:rPr kumimoji="1" lang="zh-CN" altLang="en-US" dirty="0" smtClean="0"/>
              <a:t>有业务逻辑，对应现实世界业务对象</a:t>
            </a:r>
            <a:endParaRPr kumimoji="1" lang="en-US" altLang="zh-CN" dirty="0" smtClean="0"/>
          </a:p>
          <a:p>
            <a:pPr marL="342900" indent="-342900">
              <a:buFont typeface="Arial" panose="020B0604020202020204" pitchFamily="34" charset="0"/>
              <a:buChar char="•"/>
            </a:pPr>
            <a:r>
              <a:rPr kumimoji="1" lang="zh-CN" altLang="en-US" dirty="0" smtClean="0"/>
              <a:t>采用充血模式</a:t>
            </a:r>
            <a:endParaRPr kumimoji="1" lang="en-US" altLang="zh-CN" dirty="0" smtClean="0"/>
          </a:p>
          <a:p>
            <a:endParaRPr kumimoji="1" lang="en-US" altLang="zh-CN" dirty="0" smtClean="0"/>
          </a:p>
          <a:p>
            <a:r>
              <a:rPr kumimoji="1" lang="zh-CN" altLang="en-US" dirty="0" smtClean="0"/>
              <a:t>实体一般和业务</a:t>
            </a:r>
            <a:r>
              <a:rPr kumimoji="1" lang="en-US" altLang="zh-CN" dirty="0" smtClean="0"/>
              <a:t>/</a:t>
            </a:r>
            <a:r>
              <a:rPr kumimoji="1" lang="zh-CN" altLang="en-US" dirty="0" smtClean="0"/>
              <a:t>领域对象有一个直接的关系。</a:t>
            </a:r>
            <a:endParaRPr kumimoji="1" lang="en-US" altLang="zh-CN" dirty="0" smtClean="0"/>
          </a:p>
          <a:p>
            <a:r>
              <a:rPr kumimoji="1" lang="zh-CN" altLang="en-US" dirty="0" smtClean="0"/>
              <a:t>不要将实体当成</a:t>
            </a:r>
            <a:r>
              <a:rPr kumimoji="1" lang="en-US" altLang="zh-CN" dirty="0" smtClean="0"/>
              <a:t>ORM</a:t>
            </a:r>
            <a:r>
              <a:rPr kumimoji="1" lang="zh-CN" altLang="en-US" dirty="0" smtClean="0"/>
              <a:t>意义上的实体。</a:t>
            </a:r>
            <a:endParaRPr kumimoji="1" lang="zh-CN" altLang="en-US" dirty="0"/>
          </a:p>
        </p:txBody>
      </p:sp>
      <p:sp>
        <p:nvSpPr>
          <p:cNvPr id="5" name="矩形 4"/>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单圆角矩形 5"/>
          <p:cNvSpPr/>
          <p:nvPr/>
        </p:nvSpPr>
        <p:spPr>
          <a:xfrm>
            <a:off x="7298871" y="3078480"/>
            <a:ext cx="2906486" cy="2081349"/>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t>Id:1</a:t>
            </a:r>
          </a:p>
          <a:p>
            <a:pPr algn="ctr"/>
            <a:r>
              <a:rPr lang="en-US" altLang="zh-CN" sz="2400" dirty="0" smtClean="0"/>
              <a:t>Attr1:xx</a:t>
            </a:r>
          </a:p>
          <a:p>
            <a:pPr algn="ctr"/>
            <a:r>
              <a:rPr lang="en-US" altLang="zh-CN" sz="2400" dirty="0" smtClean="0"/>
              <a:t>Attr2:xx</a:t>
            </a:r>
          </a:p>
          <a:p>
            <a:pPr algn="ctr"/>
            <a:r>
              <a:rPr lang="en-US" altLang="zh-CN" sz="2400" dirty="0" smtClean="0"/>
              <a:t>Method1()</a:t>
            </a:r>
          </a:p>
          <a:p>
            <a:pPr algn="ctr"/>
            <a:r>
              <a:rPr lang="en-US" altLang="zh-CN" sz="2400" dirty="0" smtClean="0"/>
              <a:t>Method2()</a:t>
            </a:r>
            <a:endParaRPr lang="zh-CN" altLang="en-US" sz="2400" dirty="0"/>
          </a:p>
        </p:txBody>
      </p:sp>
    </p:spTree>
    <p:extLst>
      <p:ext uri="{BB962C8B-B14F-4D97-AF65-F5344CB8AC3E}">
        <p14:creationId xmlns:p14="http://schemas.microsoft.com/office/powerpoint/2010/main" val="14261072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值对象</a:t>
            </a:r>
            <a:r>
              <a:rPr lang="en-US" altLang="zh-CN" dirty="0" smtClean="0"/>
              <a:t>-</a:t>
            </a:r>
            <a:r>
              <a:rPr kumimoji="1" lang="en-US" altLang="zh-CN" dirty="0" smtClean="0"/>
              <a:t>value </a:t>
            </a:r>
            <a:r>
              <a:rPr kumimoji="1" lang="en-US" altLang="zh-CN" dirty="0"/>
              <a:t>object</a:t>
            </a:r>
            <a:endParaRPr kumimoji="1" lang="zh-CN" altLang="en-US" dirty="0"/>
          </a:p>
        </p:txBody>
      </p:sp>
      <p:sp>
        <p:nvSpPr>
          <p:cNvPr id="3" name="幻灯片编号占位符 2"/>
          <p:cNvSpPr>
            <a:spLocks noGrp="1"/>
          </p:cNvSpPr>
          <p:nvPr>
            <p:ph type="sldNum" sz="quarter" idx="4"/>
          </p:nvPr>
        </p:nvSpPr>
        <p:spPr/>
        <p:txBody>
          <a:bodyPr/>
          <a:lstStyle/>
          <a:p>
            <a:fld id="{86CB4B4D-7CA3-9044-876B-883B54F8677D}" type="slidenum">
              <a:rPr lang="uk-UA" smtClean="0"/>
              <a:t>27</a:t>
            </a:fld>
            <a:endParaRPr lang="uk-UA" dirty="0"/>
          </a:p>
        </p:txBody>
      </p:sp>
      <p:sp>
        <p:nvSpPr>
          <p:cNvPr id="4" name="文本占位符 3"/>
          <p:cNvSpPr>
            <a:spLocks noGrp="1"/>
          </p:cNvSpPr>
          <p:nvPr>
            <p:ph type="body" sz="quarter" idx="10"/>
          </p:nvPr>
        </p:nvSpPr>
        <p:spPr/>
        <p:txBody>
          <a:bodyPr/>
          <a:lstStyle/>
          <a:p>
            <a:r>
              <a:rPr kumimoji="1" lang="zh-CN" altLang="en-US" sz="2800" dirty="0" smtClean="0">
                <a:solidFill>
                  <a:srgbClr val="FFC000"/>
                </a:solidFill>
              </a:rPr>
              <a:t>描述事物的对象。一个没有概念上标识符描述一个领域方向的对象。</a:t>
            </a:r>
            <a:endParaRPr kumimoji="1" lang="en-US" altLang="zh-CN" sz="2800" dirty="0" smtClean="0">
              <a:solidFill>
                <a:srgbClr val="FFC000"/>
              </a:solidFill>
            </a:endParaRPr>
          </a:p>
          <a:p>
            <a:endParaRPr kumimoji="1" lang="en-US" altLang="zh-CN" dirty="0"/>
          </a:p>
          <a:p>
            <a:pPr marL="342900" indent="-342900">
              <a:buFont typeface="Arial" panose="020B0604020202020204" pitchFamily="34" charset="0"/>
              <a:buChar char="•"/>
            </a:pPr>
            <a:r>
              <a:rPr kumimoji="1" lang="zh-CN" altLang="en-US" dirty="0" smtClean="0"/>
              <a:t>可以认为值对象是实体的属性</a:t>
            </a:r>
            <a:endParaRPr kumimoji="1" lang="en-US" altLang="zh-CN" dirty="0" smtClean="0"/>
          </a:p>
          <a:p>
            <a:pPr marL="342900" indent="-342900">
              <a:buFont typeface="Arial" panose="020B0604020202020204" pitchFamily="34" charset="0"/>
              <a:buChar char="•"/>
            </a:pPr>
            <a:r>
              <a:rPr kumimoji="1" lang="zh-CN" altLang="en-US" dirty="0" smtClean="0"/>
              <a:t>没有特性标识但表达了领域中某类含义的概念</a:t>
            </a:r>
            <a:endParaRPr kumimoji="1" lang="en-US" altLang="zh-CN" dirty="0" smtClean="0"/>
          </a:p>
          <a:p>
            <a:pPr marL="342900" indent="-342900">
              <a:buFont typeface="Arial" panose="020B0604020202020204" pitchFamily="34" charset="0"/>
              <a:buChar char="•"/>
            </a:pPr>
            <a:r>
              <a:rPr kumimoji="1" lang="zh-CN" altLang="en-US" dirty="0" smtClean="0"/>
              <a:t>通常不具有唯一</a:t>
            </a:r>
            <a:r>
              <a:rPr kumimoji="1" lang="en-US" altLang="zh-CN" dirty="0" smtClean="0"/>
              <a:t>ID</a:t>
            </a:r>
          </a:p>
          <a:p>
            <a:endParaRPr kumimoji="1" lang="en-US" altLang="zh-CN" dirty="0"/>
          </a:p>
          <a:p>
            <a:r>
              <a:rPr kumimoji="1" lang="zh-CN" altLang="en-US" b="1" dirty="0" smtClean="0">
                <a:solidFill>
                  <a:srgbClr val="FFC000"/>
                </a:solidFill>
              </a:rPr>
              <a:t>例：</a:t>
            </a:r>
            <a:r>
              <a:rPr kumimoji="1" lang="en-US" altLang="zh-CN" dirty="0" smtClean="0"/>
              <a:t>  </a:t>
            </a:r>
            <a:r>
              <a:rPr kumimoji="1" lang="zh-CN" altLang="en-US" dirty="0" smtClean="0"/>
              <a:t>员工属性，如地址，电话都可以改变；而同一个员工的实体标识将保持不变。因此一个实体的基本概念是一个持续抽象的生命，可以变化不同的状态和情形，但总是有相同的标识。</a:t>
            </a:r>
            <a:endParaRPr kumimoji="1" lang="zh-CN" altLang="en-US" dirty="0"/>
          </a:p>
        </p:txBody>
      </p:sp>
      <p:sp>
        <p:nvSpPr>
          <p:cNvPr id="5" name="矩形 4"/>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单圆角矩形 5"/>
          <p:cNvSpPr/>
          <p:nvPr/>
        </p:nvSpPr>
        <p:spPr>
          <a:xfrm>
            <a:off x="7772400" y="2784021"/>
            <a:ext cx="2906486" cy="1583872"/>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t>Attr1:xx</a:t>
            </a:r>
          </a:p>
          <a:p>
            <a:pPr algn="ctr"/>
            <a:r>
              <a:rPr lang="en-US" altLang="zh-CN" sz="2400" dirty="0" smtClean="0"/>
              <a:t>Attr2:xx</a:t>
            </a:r>
            <a:endParaRPr lang="zh-CN" altLang="en-US" sz="2400" dirty="0"/>
          </a:p>
        </p:txBody>
      </p:sp>
    </p:spTree>
    <p:extLst>
      <p:ext uri="{BB962C8B-B14F-4D97-AF65-F5344CB8AC3E}">
        <p14:creationId xmlns:p14="http://schemas.microsoft.com/office/powerpoint/2010/main" val="32724738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实体</a:t>
            </a:r>
            <a:r>
              <a:rPr lang="en-US" altLang="zh-CN" dirty="0" smtClean="0"/>
              <a:t>&amp;</a:t>
            </a:r>
            <a:r>
              <a:rPr lang="zh-CN" altLang="en-US" dirty="0" smtClean="0"/>
              <a:t>值</a:t>
            </a:r>
            <a:r>
              <a:rPr lang="zh-CN" altLang="en-US" dirty="0"/>
              <a:t>对象</a:t>
            </a:r>
            <a:endParaRPr kumimoji="1" lang="zh-CN" altLang="en-US" dirty="0"/>
          </a:p>
        </p:txBody>
      </p:sp>
      <p:sp>
        <p:nvSpPr>
          <p:cNvPr id="3" name="幻灯片编号占位符 2"/>
          <p:cNvSpPr>
            <a:spLocks noGrp="1"/>
          </p:cNvSpPr>
          <p:nvPr>
            <p:ph type="sldNum" sz="quarter" idx="4"/>
          </p:nvPr>
        </p:nvSpPr>
        <p:spPr/>
        <p:txBody>
          <a:bodyPr/>
          <a:lstStyle/>
          <a:p>
            <a:fld id="{86CB4B4D-7CA3-9044-876B-883B54F8677D}" type="slidenum">
              <a:rPr lang="uk-UA" smtClean="0"/>
              <a:t>28</a:t>
            </a:fld>
            <a:endParaRPr lang="uk-UA" dirty="0"/>
          </a:p>
        </p:txBody>
      </p:sp>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kumimoji="1" lang="zh-CN" altLang="en-US" dirty="0" smtClean="0"/>
              <a:t>实体具有唯一标识，值对像没有</a:t>
            </a:r>
            <a:endParaRPr kumimoji="1" lang="en-US" altLang="zh-CN" dirty="0" smtClean="0"/>
          </a:p>
          <a:p>
            <a:pPr marL="342900" indent="-342900">
              <a:buFont typeface="Arial" panose="020B0604020202020204" pitchFamily="34" charset="0"/>
              <a:buChar char="•"/>
            </a:pPr>
            <a:r>
              <a:rPr kumimoji="1" lang="zh-CN" altLang="en-US" dirty="0" smtClean="0"/>
              <a:t>有两个实体，如果唯一标识不一样，即使其他的属性都一样，也认为是两个不同实体</a:t>
            </a:r>
            <a:endParaRPr kumimoji="1" lang="en-US" altLang="zh-CN" dirty="0" smtClean="0"/>
          </a:p>
          <a:p>
            <a:pPr marL="342900" indent="-342900">
              <a:buFont typeface="Arial" panose="020B0604020202020204" pitchFamily="34" charset="0"/>
              <a:buChar char="•"/>
            </a:pPr>
            <a:r>
              <a:rPr kumimoji="1" lang="zh-CN" altLang="en-US" dirty="0" smtClean="0"/>
              <a:t>如果两个对象所有的属性的值都相同，我们认为它们是同一个对象</a:t>
            </a:r>
            <a:endParaRPr kumimoji="1" lang="en-US" altLang="zh-CN" dirty="0" smtClean="0"/>
          </a:p>
          <a:p>
            <a:pPr marL="342900" indent="-342900">
              <a:buFont typeface="Arial" panose="020B0604020202020204" pitchFamily="34" charset="0"/>
              <a:buChar char="•"/>
            </a:pPr>
            <a:r>
              <a:rPr kumimoji="1" lang="zh-CN" altLang="en-US" dirty="0" smtClean="0"/>
              <a:t>实体是一个持续抽象的生命，可以变化不同的状态和情形，但总有相同的标识</a:t>
            </a:r>
            <a:endParaRPr kumimoji="1" lang="en-US" altLang="zh-CN" dirty="0" smtClean="0"/>
          </a:p>
          <a:p>
            <a:pPr marL="342900" indent="-342900">
              <a:buFont typeface="Arial" panose="020B0604020202020204" pitchFamily="34" charset="0"/>
              <a:buChar char="•"/>
            </a:pPr>
            <a:r>
              <a:rPr kumimoji="1" lang="zh-CN" altLang="en-US" dirty="0" smtClean="0"/>
              <a:t>不应该给实体定义太多属性或行为，应该寻找关联，发现其他一些实体或值对象，将属性或行为转移动其他关联的实体或值对象上</a:t>
            </a:r>
            <a:endParaRPr kumimoji="1" lang="en-US" altLang="zh-CN" dirty="0" smtClean="0"/>
          </a:p>
          <a:p>
            <a:pPr marL="342900" indent="-342900">
              <a:buFont typeface="Arial" panose="020B0604020202020204" pitchFamily="34" charset="0"/>
              <a:buChar char="•"/>
            </a:pPr>
            <a:r>
              <a:rPr kumimoji="1" lang="zh-CN" altLang="en-US" dirty="0" smtClean="0">
                <a:solidFill>
                  <a:srgbClr val="FF0000"/>
                </a:solidFill>
              </a:rPr>
              <a:t>值对象所有属性都是只读的，所以可以被安全共享。一般有复制和共享两种做法</a:t>
            </a:r>
            <a:endParaRPr kumimoji="1" lang="en-US" altLang="zh-CN" dirty="0" smtClean="0">
              <a:solidFill>
                <a:srgbClr val="FF0000"/>
              </a:solidFill>
            </a:endParaRPr>
          </a:p>
          <a:p>
            <a:pPr marL="342900" indent="-342900">
              <a:buFont typeface="Arial" panose="020B0604020202020204" pitchFamily="34" charset="0"/>
              <a:buChar char="•"/>
            </a:pPr>
            <a:r>
              <a:rPr kumimoji="1" lang="zh-CN" altLang="en-US" dirty="0" smtClean="0"/>
              <a:t>值对象要尽量简单，不要引用很多其他对象</a:t>
            </a:r>
            <a:endParaRPr kumimoji="1" lang="en-US" altLang="zh-CN" dirty="0" smtClean="0"/>
          </a:p>
          <a:p>
            <a:endParaRPr kumimoji="1" lang="en-US" altLang="zh-CN" dirty="0" smtClean="0"/>
          </a:p>
          <a:p>
            <a:endParaRPr kumimoji="1" lang="zh-CN" altLang="en-US" dirty="0"/>
          </a:p>
        </p:txBody>
      </p:sp>
      <p:sp>
        <p:nvSpPr>
          <p:cNvPr id="5" name="矩形 4"/>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4" name="组合 13"/>
          <p:cNvGrpSpPr/>
          <p:nvPr/>
        </p:nvGrpSpPr>
        <p:grpSpPr>
          <a:xfrm>
            <a:off x="660400" y="2209800"/>
            <a:ext cx="10759440" cy="3429000"/>
            <a:chOff x="660400" y="2209800"/>
            <a:chExt cx="10759440" cy="3429000"/>
          </a:xfrm>
        </p:grpSpPr>
        <p:sp>
          <p:nvSpPr>
            <p:cNvPr id="7" name="矩形 6"/>
            <p:cNvSpPr/>
            <p:nvPr/>
          </p:nvSpPr>
          <p:spPr>
            <a:xfrm>
              <a:off x="660400" y="2209800"/>
              <a:ext cx="10759440" cy="34290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圆角矩形 7"/>
            <p:cNvSpPr/>
            <p:nvPr/>
          </p:nvSpPr>
          <p:spPr>
            <a:xfrm>
              <a:off x="3432810" y="2391410"/>
              <a:ext cx="1981200" cy="904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Id:1</a:t>
              </a:r>
            </a:p>
            <a:p>
              <a:pPr algn="ctr"/>
              <a:r>
                <a:rPr lang="en-US" altLang="zh-CN" dirty="0" err="1" smtClean="0"/>
                <a:t>Name:zhangsan</a:t>
              </a:r>
              <a:endParaRPr lang="en-US" altLang="zh-CN" dirty="0" smtClean="0"/>
            </a:p>
            <a:p>
              <a:pPr algn="ctr"/>
              <a:r>
                <a:rPr lang="en-US" altLang="zh-CN" dirty="0" smtClean="0"/>
                <a:t>Save()</a:t>
              </a:r>
              <a:endParaRPr lang="zh-CN" altLang="en-US" dirty="0"/>
            </a:p>
          </p:txBody>
        </p:sp>
        <p:sp>
          <p:nvSpPr>
            <p:cNvPr id="9" name="圆角矩形 8"/>
            <p:cNvSpPr/>
            <p:nvPr/>
          </p:nvSpPr>
          <p:spPr>
            <a:xfrm>
              <a:off x="3423920" y="3488690"/>
              <a:ext cx="1981200" cy="904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Id:1</a:t>
              </a:r>
            </a:p>
            <a:p>
              <a:pPr algn="ctr"/>
              <a:r>
                <a:rPr lang="en-US" altLang="zh-CN" dirty="0" err="1" smtClean="0"/>
                <a:t>Name:lisi</a:t>
              </a:r>
              <a:endParaRPr lang="en-US" altLang="zh-CN" dirty="0" smtClean="0"/>
            </a:p>
            <a:p>
              <a:pPr algn="ctr"/>
              <a:r>
                <a:rPr lang="en-US" altLang="zh-CN" dirty="0" smtClean="0"/>
                <a:t>Save()</a:t>
              </a:r>
              <a:endParaRPr lang="zh-CN" altLang="en-US" dirty="0"/>
            </a:p>
          </p:txBody>
        </p:sp>
        <p:sp>
          <p:nvSpPr>
            <p:cNvPr id="10" name="圆角矩形 9"/>
            <p:cNvSpPr/>
            <p:nvPr/>
          </p:nvSpPr>
          <p:spPr>
            <a:xfrm>
              <a:off x="3423920" y="4585970"/>
              <a:ext cx="1981200" cy="904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Id:1</a:t>
              </a:r>
            </a:p>
            <a:p>
              <a:pPr algn="ctr"/>
              <a:r>
                <a:rPr lang="en-US" altLang="zh-CN" dirty="0" err="1" smtClean="0"/>
                <a:t>Name:zhangsan</a:t>
              </a:r>
              <a:endParaRPr lang="en-US" altLang="zh-CN" dirty="0" smtClean="0"/>
            </a:p>
            <a:p>
              <a:pPr algn="ctr"/>
              <a:r>
                <a:rPr lang="en-US" altLang="zh-CN" dirty="0" smtClean="0"/>
                <a:t>Save()</a:t>
              </a:r>
              <a:endParaRPr lang="zh-CN" altLang="en-US" dirty="0"/>
            </a:p>
          </p:txBody>
        </p:sp>
        <p:sp>
          <p:nvSpPr>
            <p:cNvPr id="11" name="圆角矩形 10"/>
            <p:cNvSpPr/>
            <p:nvPr/>
          </p:nvSpPr>
          <p:spPr>
            <a:xfrm>
              <a:off x="6533515" y="3488690"/>
              <a:ext cx="1981200" cy="904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phone:1891234</a:t>
              </a:r>
              <a:endParaRPr lang="zh-CN" altLang="en-US" dirty="0"/>
            </a:p>
          </p:txBody>
        </p:sp>
        <p:sp>
          <p:nvSpPr>
            <p:cNvPr id="12" name="圆角矩形 11"/>
            <p:cNvSpPr/>
            <p:nvPr/>
          </p:nvSpPr>
          <p:spPr>
            <a:xfrm>
              <a:off x="6533515" y="4585970"/>
              <a:ext cx="1981200" cy="904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adress:Beijing</a:t>
              </a:r>
              <a:endParaRPr lang="en-US" altLang="zh-CN" dirty="0" smtClean="0"/>
            </a:p>
            <a:p>
              <a:pPr algn="ctr"/>
              <a:r>
                <a:rPr lang="en-US" altLang="zh-CN" dirty="0" err="1"/>
                <a:t>Company</a:t>
              </a:r>
              <a:r>
                <a:rPr lang="en-US" altLang="zh-CN" dirty="0" err="1" smtClean="0"/>
                <a:t>:xes</a:t>
              </a:r>
              <a:endParaRPr lang="zh-CN" altLang="en-US" dirty="0"/>
            </a:p>
          </p:txBody>
        </p:sp>
        <p:sp>
          <p:nvSpPr>
            <p:cNvPr id="13" name="圆角矩形 12"/>
            <p:cNvSpPr/>
            <p:nvPr/>
          </p:nvSpPr>
          <p:spPr>
            <a:xfrm>
              <a:off x="6533515" y="2391410"/>
              <a:ext cx="1981200" cy="904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Id:2</a:t>
              </a:r>
            </a:p>
            <a:p>
              <a:pPr algn="ctr"/>
              <a:r>
                <a:rPr lang="en-US" altLang="zh-CN" dirty="0" err="1" smtClean="0"/>
                <a:t>Name:lisi</a:t>
              </a:r>
              <a:endParaRPr lang="en-US" altLang="zh-CN" dirty="0" smtClean="0"/>
            </a:p>
            <a:p>
              <a:pPr algn="ctr"/>
              <a:r>
                <a:rPr lang="en-US" altLang="zh-CN" dirty="0" smtClean="0"/>
                <a:t>Save()</a:t>
              </a:r>
              <a:endParaRPr lang="zh-CN" altLang="en-US" dirty="0"/>
            </a:p>
          </p:txBody>
        </p:sp>
      </p:grpSp>
    </p:spTree>
    <p:extLst>
      <p:ext uri="{BB962C8B-B14F-4D97-AF65-F5344CB8AC3E}">
        <p14:creationId xmlns:p14="http://schemas.microsoft.com/office/powerpoint/2010/main" val="392570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86CB4B4D-7CA3-9044-876B-883B54F8677D}" type="slidenum">
              <a:rPr lang="uk-UA" smtClean="0"/>
              <a:t>29</a:t>
            </a:fld>
            <a:endParaRPr lang="uk-UA" dirty="0"/>
          </a:p>
        </p:txBody>
      </p:sp>
      <p:sp>
        <p:nvSpPr>
          <p:cNvPr id="3" name="标题 2"/>
          <p:cNvSpPr>
            <a:spLocks noGrp="1"/>
          </p:cNvSpPr>
          <p:nvPr>
            <p:ph type="title"/>
          </p:nvPr>
        </p:nvSpPr>
        <p:spPr/>
        <p:txBody>
          <a:bodyPr/>
          <a:lstStyle/>
          <a:p>
            <a:r>
              <a:rPr lang="zh-CN" altLang="en-US" dirty="0"/>
              <a:t>领域驱动相关概念</a:t>
            </a:r>
            <a:r>
              <a:rPr lang="en-US" altLang="zh-CN" dirty="0"/>
              <a:t>-</a:t>
            </a:r>
            <a:r>
              <a:rPr lang="zh-CN" altLang="en-US" dirty="0"/>
              <a:t>实体</a:t>
            </a:r>
            <a:r>
              <a:rPr lang="en-US" altLang="zh-CN" dirty="0"/>
              <a:t>&amp;</a:t>
            </a:r>
            <a:r>
              <a:rPr lang="zh-CN" altLang="en-US" dirty="0"/>
              <a:t>值对象</a:t>
            </a:r>
          </a:p>
        </p:txBody>
      </p:sp>
      <p:sp>
        <p:nvSpPr>
          <p:cNvPr id="5" name="矩形 4"/>
          <p:cNvSpPr/>
          <p:nvPr/>
        </p:nvSpPr>
        <p:spPr>
          <a:xfrm>
            <a:off x="3352800" y="2661920"/>
            <a:ext cx="1788160" cy="2641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t>Id</a:t>
            </a:r>
          </a:p>
          <a:p>
            <a:pPr algn="ctr"/>
            <a:r>
              <a:rPr lang="en-US" altLang="zh-CN" dirty="0" smtClean="0"/>
              <a:t>Name</a:t>
            </a:r>
          </a:p>
          <a:p>
            <a:pPr algn="ctr"/>
            <a:r>
              <a:rPr lang="en-US" altLang="zh-CN" dirty="0" smtClean="0"/>
              <a:t>Age</a:t>
            </a:r>
          </a:p>
          <a:p>
            <a:pPr algn="ctr"/>
            <a:r>
              <a:rPr lang="en-US" altLang="zh-CN" dirty="0" smtClean="0"/>
              <a:t>----------------</a:t>
            </a:r>
          </a:p>
          <a:p>
            <a:pPr algn="ctr"/>
            <a:r>
              <a:rPr lang="en-US" altLang="zh-CN" dirty="0" err="1" smtClean="0"/>
              <a:t>getCoustomer</a:t>
            </a:r>
            <a:r>
              <a:rPr lang="en-US" altLang="zh-CN" dirty="0" smtClean="0"/>
              <a:t>()</a:t>
            </a:r>
          </a:p>
          <a:p>
            <a:pPr algn="ctr"/>
            <a:r>
              <a:rPr lang="en-US" altLang="zh-CN" dirty="0" err="1" smtClean="0"/>
              <a:t>getList</a:t>
            </a:r>
            <a:r>
              <a:rPr lang="en-US" altLang="zh-CN" dirty="0" smtClean="0"/>
              <a:t>()</a:t>
            </a:r>
          </a:p>
          <a:p>
            <a:pPr algn="ctr"/>
            <a:r>
              <a:rPr lang="en-US" altLang="zh-CN" dirty="0" err="1" smtClean="0"/>
              <a:t>addCoustomer</a:t>
            </a:r>
            <a:r>
              <a:rPr lang="en-US" altLang="zh-CN" dirty="0" smtClean="0"/>
              <a:t>()</a:t>
            </a:r>
            <a:endParaRPr lang="zh-CN" altLang="en-US" dirty="0"/>
          </a:p>
        </p:txBody>
      </p:sp>
      <p:sp>
        <p:nvSpPr>
          <p:cNvPr id="6" name="矩形 5"/>
          <p:cNvSpPr/>
          <p:nvPr/>
        </p:nvSpPr>
        <p:spPr>
          <a:xfrm>
            <a:off x="3352800" y="2245360"/>
            <a:ext cx="1788160" cy="426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smtClean="0"/>
              <a:t>coustomer</a:t>
            </a:r>
            <a:endParaRPr lang="zh-CN" altLang="en-US" b="1" dirty="0"/>
          </a:p>
        </p:txBody>
      </p:sp>
      <p:sp>
        <p:nvSpPr>
          <p:cNvPr id="7" name="矩形 6"/>
          <p:cNvSpPr/>
          <p:nvPr/>
        </p:nvSpPr>
        <p:spPr>
          <a:xfrm>
            <a:off x="5862320" y="2672080"/>
            <a:ext cx="1676400" cy="8331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err="1" smtClean="0"/>
              <a:t>phoneNumber</a:t>
            </a:r>
            <a:endParaRPr lang="en-US" altLang="zh-CN" dirty="0" smtClean="0"/>
          </a:p>
          <a:p>
            <a:pPr algn="ctr"/>
            <a:r>
              <a:rPr lang="en-US" altLang="zh-CN" dirty="0" smtClean="0"/>
              <a:t>email</a:t>
            </a:r>
            <a:endParaRPr lang="zh-CN" altLang="en-US" dirty="0"/>
          </a:p>
        </p:txBody>
      </p:sp>
      <p:sp>
        <p:nvSpPr>
          <p:cNvPr id="8" name="矩形 7"/>
          <p:cNvSpPr/>
          <p:nvPr/>
        </p:nvSpPr>
        <p:spPr>
          <a:xfrm>
            <a:off x="5862320" y="2255520"/>
            <a:ext cx="1676400" cy="4267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err="1" smtClean="0"/>
              <a:t>contactInfo</a:t>
            </a:r>
            <a:endParaRPr lang="zh-CN" altLang="en-US" b="1" dirty="0"/>
          </a:p>
        </p:txBody>
      </p:sp>
      <p:sp>
        <p:nvSpPr>
          <p:cNvPr id="9" name="矩形 8"/>
          <p:cNvSpPr/>
          <p:nvPr/>
        </p:nvSpPr>
        <p:spPr>
          <a:xfrm>
            <a:off x="5862320" y="4257040"/>
            <a:ext cx="1676400" cy="10566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t>State</a:t>
            </a:r>
          </a:p>
          <a:p>
            <a:pPr algn="ctr"/>
            <a:r>
              <a:rPr lang="en-US" altLang="zh-CN" dirty="0" smtClean="0"/>
              <a:t>city</a:t>
            </a:r>
            <a:endParaRPr lang="zh-CN" altLang="en-US" dirty="0"/>
          </a:p>
        </p:txBody>
      </p:sp>
      <p:sp>
        <p:nvSpPr>
          <p:cNvPr id="10" name="矩形 9"/>
          <p:cNvSpPr/>
          <p:nvPr/>
        </p:nvSpPr>
        <p:spPr>
          <a:xfrm>
            <a:off x="5862320" y="3840480"/>
            <a:ext cx="1676400" cy="4267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smtClean="0"/>
              <a:t>address</a:t>
            </a:r>
            <a:endParaRPr lang="zh-CN" altLang="en-US" b="1" dirty="0"/>
          </a:p>
        </p:txBody>
      </p:sp>
      <p:cxnSp>
        <p:nvCxnSpPr>
          <p:cNvPr id="12" name="直接连接符 11"/>
          <p:cNvCxnSpPr>
            <a:stCxn id="5" idx="3"/>
            <a:endCxn id="7" idx="1"/>
          </p:cNvCxnSpPr>
          <p:nvPr/>
        </p:nvCxnSpPr>
        <p:spPr>
          <a:xfrm flipV="1">
            <a:off x="5140960" y="3088640"/>
            <a:ext cx="721360" cy="89408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直接连接符 13"/>
          <p:cNvCxnSpPr>
            <a:stCxn id="5" idx="3"/>
            <a:endCxn id="9" idx="1"/>
          </p:cNvCxnSpPr>
          <p:nvPr/>
        </p:nvCxnSpPr>
        <p:spPr>
          <a:xfrm>
            <a:off x="5140960" y="3982720"/>
            <a:ext cx="721360" cy="80264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634126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目录</a:t>
            </a:r>
            <a:endParaRPr kumimoji="1" lang="zh-CN" altLang="en-US" dirty="0"/>
          </a:p>
        </p:txBody>
      </p:sp>
      <p:sp>
        <p:nvSpPr>
          <p:cNvPr id="3" name="幻灯片编号占位符 2"/>
          <p:cNvSpPr>
            <a:spLocks noGrp="1"/>
          </p:cNvSpPr>
          <p:nvPr>
            <p:ph type="sldNum" sz="quarter" idx="4"/>
          </p:nvPr>
        </p:nvSpPr>
        <p:spPr/>
        <p:txBody>
          <a:bodyPr/>
          <a:lstStyle/>
          <a:p>
            <a:fld id="{86CB4B4D-7CA3-9044-876B-883B54F8677D}" type="slidenum">
              <a:rPr lang="uk-UA" smtClean="0"/>
              <a:t>3</a:t>
            </a:fld>
            <a:endParaRPr lang="uk-UA" dirty="0"/>
          </a:p>
        </p:txBody>
      </p:sp>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kumimoji="1" lang="en-US" altLang="zh-CN" dirty="0" smtClean="0"/>
              <a:t>DDD</a:t>
            </a:r>
            <a:r>
              <a:rPr kumimoji="1" lang="zh-CN" altLang="en-US" dirty="0" smtClean="0"/>
              <a:t>泛谈</a:t>
            </a:r>
            <a:endParaRPr kumimoji="1" lang="en-US" altLang="zh-CN" dirty="0" smtClean="0"/>
          </a:p>
          <a:p>
            <a:pPr marL="342900" indent="-342900">
              <a:buFont typeface="Arial" panose="020B0604020202020204" pitchFamily="34" charset="0"/>
              <a:buChar char="•"/>
            </a:pPr>
            <a:r>
              <a:rPr kumimoji="1" lang="en-US" altLang="zh-CN" dirty="0" smtClean="0"/>
              <a:t>DDD</a:t>
            </a:r>
            <a:r>
              <a:rPr kumimoji="1" lang="zh-CN" altLang="en-US" dirty="0" smtClean="0"/>
              <a:t>概念解析</a:t>
            </a:r>
            <a:endParaRPr kumimoji="1" lang="en-US" altLang="zh-CN" dirty="0"/>
          </a:p>
          <a:p>
            <a:pPr marL="342900" indent="-342900">
              <a:buFont typeface="Arial" panose="020B0604020202020204" pitchFamily="34" charset="0"/>
              <a:buChar char="•"/>
            </a:pPr>
            <a:r>
              <a:rPr kumimoji="1" lang="zh-CN" altLang="en-US" dirty="0" smtClean="0"/>
              <a:t>几种架构</a:t>
            </a:r>
            <a:endParaRPr kumimoji="1" lang="en-US" altLang="zh-CN" dirty="0" smtClean="0"/>
          </a:p>
          <a:p>
            <a:pPr marL="342900" indent="-342900">
              <a:buFont typeface="Arial" panose="020B0604020202020204" pitchFamily="34" charset="0"/>
              <a:buChar char="•"/>
            </a:pPr>
            <a:r>
              <a:rPr kumimoji="1" lang="en-US" altLang="zh-CN" dirty="0" smtClean="0"/>
              <a:t>DDD</a:t>
            </a:r>
            <a:r>
              <a:rPr kumimoji="1" lang="zh-CN" altLang="en-US" dirty="0" smtClean="0"/>
              <a:t>实践</a:t>
            </a:r>
            <a:endParaRPr kumimoji="1" lang="en-US" altLang="zh-CN" dirty="0" smtClean="0"/>
          </a:p>
          <a:p>
            <a:pPr marL="342900" indent="-342900">
              <a:buFont typeface="Arial" panose="020B0604020202020204" pitchFamily="34" charset="0"/>
              <a:buChar char="•"/>
            </a:pPr>
            <a:r>
              <a:rPr kumimoji="1" lang="en-US" altLang="zh-CN" dirty="0" smtClean="0"/>
              <a:t>DDD</a:t>
            </a:r>
            <a:r>
              <a:rPr kumimoji="1" lang="zh-CN" altLang="en-US" dirty="0" smtClean="0"/>
              <a:t>代码实践</a:t>
            </a:r>
            <a:endParaRPr kumimoji="1" lang="zh-CN" altLang="en-US" dirty="0"/>
          </a:p>
        </p:txBody>
      </p:sp>
      <p:sp>
        <p:nvSpPr>
          <p:cNvPr id="5" name="矩形 4"/>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096695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聚合</a:t>
            </a:r>
            <a:r>
              <a:rPr lang="en-US" altLang="zh-CN" dirty="0"/>
              <a:t>-Aggregate</a:t>
            </a:r>
            <a:endParaRPr kumimoji="1" lang="zh-CN" altLang="en-US" dirty="0"/>
          </a:p>
        </p:txBody>
      </p:sp>
      <p:sp>
        <p:nvSpPr>
          <p:cNvPr id="3" name="幻灯片编号占位符 2"/>
          <p:cNvSpPr>
            <a:spLocks noGrp="1"/>
          </p:cNvSpPr>
          <p:nvPr>
            <p:ph type="sldNum" sz="quarter" idx="4"/>
          </p:nvPr>
        </p:nvSpPr>
        <p:spPr/>
        <p:txBody>
          <a:bodyPr/>
          <a:lstStyle/>
          <a:p>
            <a:fld id="{86CB4B4D-7CA3-9044-876B-883B54F8677D}" type="slidenum">
              <a:rPr lang="uk-UA" smtClean="0"/>
              <a:t>30</a:t>
            </a:fld>
            <a:endParaRPr lang="uk-UA" dirty="0"/>
          </a:p>
        </p:txBody>
      </p:sp>
      <p:sp>
        <p:nvSpPr>
          <p:cNvPr id="4" name="文本占位符 3"/>
          <p:cNvSpPr>
            <a:spLocks noGrp="1"/>
          </p:cNvSpPr>
          <p:nvPr>
            <p:ph type="body" sz="quarter" idx="10"/>
          </p:nvPr>
        </p:nvSpPr>
        <p:spPr/>
        <p:txBody>
          <a:bodyPr>
            <a:normAutofit lnSpcReduction="10000"/>
          </a:bodyPr>
          <a:lstStyle/>
          <a:p>
            <a:r>
              <a:rPr kumimoji="1" lang="zh-CN" altLang="en-US" sz="2800" dirty="0" smtClean="0">
                <a:solidFill>
                  <a:srgbClr val="ED8C14"/>
                </a:solidFill>
              </a:rPr>
              <a:t>聚合是用来定义领域对象所有权和边界的领域模式。</a:t>
            </a:r>
            <a:endParaRPr kumimoji="1" lang="en-US" altLang="zh-CN" sz="2800" dirty="0" smtClean="0">
              <a:solidFill>
                <a:srgbClr val="ED8C14"/>
              </a:solidFill>
            </a:endParaRPr>
          </a:p>
          <a:p>
            <a:pPr marL="342900" indent="-342900">
              <a:buFont typeface="Arial" panose="020B0604020202020204" pitchFamily="34" charset="0"/>
              <a:buChar char="•"/>
            </a:pPr>
            <a:r>
              <a:rPr kumimoji="1" lang="zh-CN" altLang="en-US" dirty="0" smtClean="0"/>
              <a:t>一个聚合是</a:t>
            </a:r>
            <a:r>
              <a:rPr kumimoji="1" lang="zh-CN" altLang="en-US" dirty="0"/>
              <a:t>一</a:t>
            </a:r>
            <a:r>
              <a:rPr kumimoji="1" lang="zh-CN" altLang="en-US" dirty="0" smtClean="0"/>
              <a:t>组相关的被视为整体的对象，由业务和逻辑紧密关联的实体和值对象组合而成</a:t>
            </a:r>
            <a:endParaRPr kumimoji="1" lang="en-US" altLang="zh-CN" dirty="0" smtClean="0"/>
          </a:p>
          <a:p>
            <a:pPr marL="342900" indent="-342900">
              <a:buFont typeface="Arial" panose="020B0604020202020204" pitchFamily="34" charset="0"/>
              <a:buChar char="•"/>
            </a:pPr>
            <a:r>
              <a:rPr kumimoji="1" lang="zh-CN" altLang="en-US" dirty="0" smtClean="0"/>
              <a:t>是数据修改和持久化的基本单元</a:t>
            </a:r>
            <a:endParaRPr kumimoji="1" lang="en-US" altLang="zh-CN" dirty="0" smtClean="0"/>
          </a:p>
          <a:p>
            <a:pPr marL="342900" indent="-342900">
              <a:buFont typeface="Arial" panose="020B0604020202020204" pitchFamily="34" charset="0"/>
              <a:buChar char="•"/>
            </a:pPr>
            <a:r>
              <a:rPr kumimoji="1" lang="zh-CN" altLang="en-US" dirty="0" smtClean="0"/>
              <a:t>每个聚合都有一个根对象（聚合根实体）和一个边界</a:t>
            </a:r>
            <a:endParaRPr kumimoji="1" lang="en-US" altLang="zh-CN" dirty="0" smtClean="0"/>
          </a:p>
          <a:p>
            <a:pPr marL="342900" indent="-342900">
              <a:buFont typeface="Arial" panose="020B0604020202020204" pitchFamily="34" charset="0"/>
              <a:buChar char="•"/>
            </a:pPr>
            <a:r>
              <a:rPr kumimoji="1" lang="zh-CN" altLang="en-US" dirty="0" smtClean="0"/>
              <a:t>聚合内部的对象之间可以相互引用，聚合外部访问内部对象时，必须通过聚合根</a:t>
            </a:r>
            <a:endParaRPr kumimoji="1" lang="en-US" altLang="zh-CN" dirty="0" smtClean="0"/>
          </a:p>
          <a:p>
            <a:pPr marL="342900" indent="-342900">
              <a:buFont typeface="Arial" panose="020B0604020202020204" pitchFamily="34" charset="0"/>
              <a:buChar char="•"/>
            </a:pPr>
            <a:r>
              <a:rPr kumimoji="1" lang="zh-CN" altLang="en-US" dirty="0" smtClean="0"/>
              <a:t>聚合内除根以外的其他实体的唯一标识都是本地标识，也就是只需要在聚合内保持唯一即可</a:t>
            </a:r>
            <a:endParaRPr kumimoji="1" lang="en-US" altLang="zh-CN" dirty="0" smtClean="0"/>
          </a:p>
          <a:p>
            <a:pPr marL="342900" indent="-342900">
              <a:buFont typeface="Arial" panose="020B0604020202020204" pitchFamily="34" charset="0"/>
              <a:buChar char="•"/>
            </a:pPr>
            <a:r>
              <a:rPr kumimoji="1" lang="zh-CN" altLang="en-US" dirty="0" smtClean="0"/>
              <a:t>聚合根负责与外部其他对象打交道并维护自己内部的业务规则</a:t>
            </a:r>
            <a:endParaRPr kumimoji="1" lang="en-US" altLang="zh-CN" dirty="0" smtClean="0"/>
          </a:p>
          <a:p>
            <a:pPr marL="342900" indent="-342900">
              <a:buFont typeface="Arial" panose="020B0604020202020204" pitchFamily="34" charset="0"/>
              <a:buChar char="•"/>
            </a:pPr>
            <a:r>
              <a:rPr kumimoji="1" lang="zh-CN" altLang="en-US" dirty="0" smtClean="0"/>
              <a:t>聚合内部的对象可以保持对其他聚合根的引用</a:t>
            </a:r>
            <a:endParaRPr kumimoji="1" lang="en-US" altLang="zh-CN" dirty="0" smtClean="0"/>
          </a:p>
          <a:p>
            <a:pPr marL="342900" indent="-342900">
              <a:buFont typeface="Arial" panose="020B0604020202020204" pitchFamily="34" charset="0"/>
              <a:buChar char="•"/>
            </a:pPr>
            <a:r>
              <a:rPr kumimoji="1" lang="zh-CN" altLang="en-US" dirty="0" smtClean="0"/>
              <a:t>删除一个聚合根时必须同时删除该聚合内的所有相关对象</a:t>
            </a:r>
            <a:endParaRPr kumimoji="1" lang="zh-CN" altLang="en-US" dirty="0"/>
          </a:p>
        </p:txBody>
      </p:sp>
      <p:sp>
        <p:nvSpPr>
          <p:cNvPr id="5" name="矩形 4"/>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0" name="组合 19"/>
          <p:cNvGrpSpPr/>
          <p:nvPr/>
        </p:nvGrpSpPr>
        <p:grpSpPr>
          <a:xfrm>
            <a:off x="579119" y="2209800"/>
            <a:ext cx="10927081" cy="3784600"/>
            <a:chOff x="579119" y="2209800"/>
            <a:chExt cx="10927081" cy="3784600"/>
          </a:xfrm>
        </p:grpSpPr>
        <p:sp>
          <p:nvSpPr>
            <p:cNvPr id="6" name="矩形 5"/>
            <p:cNvSpPr/>
            <p:nvPr/>
          </p:nvSpPr>
          <p:spPr>
            <a:xfrm>
              <a:off x="579119" y="2209800"/>
              <a:ext cx="10927081" cy="37846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椭圆 6"/>
            <p:cNvSpPr/>
            <p:nvPr/>
          </p:nvSpPr>
          <p:spPr>
            <a:xfrm>
              <a:off x="1706880" y="3097844"/>
              <a:ext cx="2103120" cy="244951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0" name="圆角矩形 9"/>
            <p:cNvSpPr/>
            <p:nvPr/>
          </p:nvSpPr>
          <p:spPr>
            <a:xfrm>
              <a:off x="1927860" y="3647440"/>
              <a:ext cx="698500" cy="487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Id:xx</a:t>
              </a:r>
              <a:endParaRPr lang="zh-CN" altLang="en-US" dirty="0"/>
            </a:p>
          </p:txBody>
        </p:sp>
        <p:sp>
          <p:nvSpPr>
            <p:cNvPr id="11" name="圆角矩形 10"/>
            <p:cNvSpPr/>
            <p:nvPr/>
          </p:nvSpPr>
          <p:spPr>
            <a:xfrm>
              <a:off x="1959610" y="4424680"/>
              <a:ext cx="698500" cy="487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Id:xx</a:t>
              </a:r>
              <a:endParaRPr lang="zh-CN" altLang="en-US" dirty="0"/>
            </a:p>
          </p:txBody>
        </p:sp>
        <p:sp>
          <p:nvSpPr>
            <p:cNvPr id="12" name="圆角矩形 11"/>
            <p:cNvSpPr/>
            <p:nvPr/>
          </p:nvSpPr>
          <p:spPr>
            <a:xfrm>
              <a:off x="2867660" y="4078762"/>
              <a:ext cx="850900" cy="487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attr:xx</a:t>
              </a:r>
              <a:endParaRPr lang="zh-CN" altLang="en-US" dirty="0"/>
            </a:p>
          </p:txBody>
        </p:sp>
        <p:sp>
          <p:nvSpPr>
            <p:cNvPr id="17" name="椭圆 16"/>
            <p:cNvSpPr/>
            <p:nvPr/>
          </p:nvSpPr>
          <p:spPr>
            <a:xfrm>
              <a:off x="5089525" y="3097844"/>
              <a:ext cx="2103120" cy="244951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 name="圆角矩形 12"/>
            <p:cNvSpPr/>
            <p:nvPr/>
          </p:nvSpPr>
          <p:spPr>
            <a:xfrm>
              <a:off x="5791835" y="4078762"/>
              <a:ext cx="698500" cy="487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Id:xx</a:t>
              </a:r>
              <a:endParaRPr lang="zh-CN" altLang="en-US" dirty="0"/>
            </a:p>
          </p:txBody>
        </p:sp>
        <p:sp>
          <p:nvSpPr>
            <p:cNvPr id="18" name="椭圆 17"/>
            <p:cNvSpPr/>
            <p:nvPr/>
          </p:nvSpPr>
          <p:spPr>
            <a:xfrm>
              <a:off x="8472170" y="3097844"/>
              <a:ext cx="2103120" cy="244951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6" name="圆角矩形 15"/>
            <p:cNvSpPr/>
            <p:nvPr/>
          </p:nvSpPr>
          <p:spPr>
            <a:xfrm>
              <a:off x="9098280" y="4078762"/>
              <a:ext cx="850900" cy="487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attr:xx</a:t>
              </a:r>
              <a:endParaRPr lang="zh-CN" altLang="en-US" dirty="0"/>
            </a:p>
          </p:txBody>
        </p:sp>
        <p:sp>
          <p:nvSpPr>
            <p:cNvPr id="19" name="文本框 18"/>
            <p:cNvSpPr txBox="1"/>
            <p:nvPr/>
          </p:nvSpPr>
          <p:spPr>
            <a:xfrm>
              <a:off x="4307840" y="2371424"/>
              <a:ext cx="3718560" cy="523220"/>
            </a:xfrm>
            <a:prstGeom prst="rect">
              <a:avLst/>
            </a:prstGeom>
            <a:noFill/>
          </p:spPr>
          <p:txBody>
            <a:bodyPr wrap="square" rtlCol="0">
              <a:spAutoFit/>
            </a:bodyPr>
            <a:lstStyle/>
            <a:p>
              <a:pPr algn="ctr"/>
              <a:r>
                <a:rPr lang="zh-CN" altLang="en-US" sz="2800" b="1" dirty="0" smtClean="0">
                  <a:solidFill>
                    <a:srgbClr val="ED8C14"/>
                  </a:solidFill>
                  <a:effectLst>
                    <a:outerShdw blurRad="38100" dist="38100" dir="2700000" algn="tl">
                      <a:srgbClr val="000000">
                        <a:alpha val="43137"/>
                      </a:srgbClr>
                    </a:outerShdw>
                  </a:effectLst>
                </a:rPr>
                <a:t>哪些是聚合？</a:t>
              </a:r>
              <a:endParaRPr lang="zh-CN" altLang="en-US" sz="2800" b="1" dirty="0">
                <a:solidFill>
                  <a:srgbClr val="ED8C14"/>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43215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聚合</a:t>
            </a:r>
            <a:endParaRPr kumimoji="1" lang="zh-CN" altLang="en-US" dirty="0"/>
          </a:p>
        </p:txBody>
      </p:sp>
      <p:sp>
        <p:nvSpPr>
          <p:cNvPr id="3" name="幻灯片编号占位符 2"/>
          <p:cNvSpPr>
            <a:spLocks noGrp="1"/>
          </p:cNvSpPr>
          <p:nvPr>
            <p:ph type="sldNum" sz="quarter" idx="4"/>
          </p:nvPr>
        </p:nvSpPr>
        <p:spPr/>
        <p:txBody>
          <a:bodyPr/>
          <a:lstStyle/>
          <a:p>
            <a:fld id="{86CB4B4D-7CA3-9044-876B-883B54F8677D}" type="slidenum">
              <a:rPr lang="uk-UA" smtClean="0"/>
              <a:t>31</a:t>
            </a:fld>
            <a:endParaRPr lang="uk-UA" dirty="0"/>
          </a:p>
        </p:txBody>
      </p:sp>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kumimoji="1" lang="zh-CN" altLang="en-US" dirty="0" smtClean="0"/>
              <a:t>聚合中的对象关系是内聚的，即对象间必须保持一个固定规则，在数据变化时必须保持不变的一致性规则</a:t>
            </a:r>
            <a:endParaRPr kumimoji="1" lang="en-US" altLang="zh-CN" dirty="0" smtClean="0"/>
          </a:p>
          <a:p>
            <a:pPr marL="342900" indent="-342900">
              <a:buFont typeface="Arial" panose="020B0604020202020204" pitchFamily="34" charset="0"/>
              <a:buChar char="•"/>
            </a:pPr>
            <a:r>
              <a:rPr kumimoji="1" lang="zh-CN" altLang="en-US" dirty="0" smtClean="0"/>
              <a:t>修改聚合时，必须在事务级别确保整个聚合内的所有对象满足这个固定规则</a:t>
            </a:r>
            <a:endParaRPr kumimoji="1" lang="en-US" altLang="zh-CN" dirty="0" smtClean="0"/>
          </a:p>
          <a:p>
            <a:pPr marL="342900" indent="-342900">
              <a:buFont typeface="Arial" panose="020B0604020202020204" pitchFamily="34" charset="0"/>
              <a:buChar char="•"/>
            </a:pPr>
            <a:r>
              <a:rPr kumimoji="1" lang="zh-CN" altLang="en-US" dirty="0" smtClean="0"/>
              <a:t>聚合尽量不要太大，否则难以在事务级别保持聚合的业务规则完整性，也可能会带来性能问题</a:t>
            </a:r>
            <a:endParaRPr kumimoji="1" lang="en-US" altLang="zh-CN" dirty="0" smtClean="0"/>
          </a:p>
          <a:p>
            <a:pPr marL="342900" indent="-342900">
              <a:buFont typeface="Arial" panose="020B0604020202020204" pitchFamily="34" charset="0"/>
              <a:buChar char="•"/>
            </a:pPr>
            <a:endParaRPr kumimoji="1" lang="en-US" altLang="zh-CN" dirty="0" smtClean="0"/>
          </a:p>
          <a:p>
            <a:pPr marL="342900" indent="-342900">
              <a:buFont typeface="Arial" panose="020B0604020202020204" pitchFamily="34" charset="0"/>
              <a:buChar char="•"/>
            </a:pPr>
            <a:r>
              <a:rPr kumimoji="1" lang="en-US" altLang="zh-CN" dirty="0" smtClean="0"/>
              <a:t>70%</a:t>
            </a:r>
            <a:r>
              <a:rPr kumimoji="1" lang="zh-CN" altLang="en-US" dirty="0" smtClean="0"/>
              <a:t>的聚合通常只有一个实体，即聚合根。另</a:t>
            </a:r>
            <a:r>
              <a:rPr kumimoji="1" lang="en-US" altLang="zh-CN" dirty="0" smtClean="0"/>
              <a:t>30%</a:t>
            </a:r>
            <a:r>
              <a:rPr kumimoji="1" lang="zh-CN" altLang="en-US" dirty="0" smtClean="0"/>
              <a:t>的聚合中，也常包含</a:t>
            </a:r>
            <a:r>
              <a:rPr kumimoji="1" lang="en-US" altLang="zh-CN" dirty="0" smtClean="0"/>
              <a:t>2-3</a:t>
            </a:r>
            <a:r>
              <a:rPr kumimoji="1" lang="zh-CN" altLang="en-US" dirty="0" smtClean="0"/>
              <a:t>个实体</a:t>
            </a:r>
            <a:endParaRPr kumimoji="1" lang="zh-CN" altLang="en-US" dirty="0"/>
          </a:p>
        </p:txBody>
      </p:sp>
      <p:sp>
        <p:nvSpPr>
          <p:cNvPr id="5" name="矩形 4"/>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3613193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聚合根</a:t>
            </a:r>
            <a:r>
              <a:rPr kumimoji="1" lang="en-US" altLang="zh-CN" dirty="0" smtClean="0"/>
              <a:t>-</a:t>
            </a:r>
            <a:r>
              <a:rPr lang="en-US" altLang="zh-CN" dirty="0" smtClean="0"/>
              <a:t>Aggregate root</a:t>
            </a:r>
            <a:endParaRPr kumimoji="1" lang="zh-CN" altLang="en-US" dirty="0"/>
          </a:p>
        </p:txBody>
      </p:sp>
      <p:sp>
        <p:nvSpPr>
          <p:cNvPr id="3" name="幻灯片编号占位符 2"/>
          <p:cNvSpPr>
            <a:spLocks noGrp="1"/>
          </p:cNvSpPr>
          <p:nvPr>
            <p:ph type="sldNum" sz="quarter" idx="4"/>
          </p:nvPr>
        </p:nvSpPr>
        <p:spPr/>
        <p:txBody>
          <a:bodyPr/>
          <a:lstStyle/>
          <a:p>
            <a:fld id="{86CB4B4D-7CA3-9044-876B-883B54F8677D}" type="slidenum">
              <a:rPr lang="uk-UA" smtClean="0"/>
              <a:t>32</a:t>
            </a:fld>
            <a:endParaRPr lang="uk-UA" dirty="0"/>
          </a:p>
        </p:txBody>
      </p:sp>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kumimoji="1" lang="zh-CN" altLang="en-US" dirty="0" smtClean="0"/>
              <a:t>一个聚合里只能有一个实体来充当聚合根</a:t>
            </a:r>
            <a:endParaRPr kumimoji="1" lang="en-US" altLang="zh-CN" dirty="0" smtClean="0"/>
          </a:p>
          <a:p>
            <a:pPr marL="342900" indent="-342900">
              <a:buFont typeface="Arial" panose="020B0604020202020204" pitchFamily="34" charset="0"/>
              <a:buChar char="•"/>
            </a:pPr>
            <a:r>
              <a:rPr kumimoji="1" lang="zh-CN" altLang="en-US" dirty="0" smtClean="0"/>
              <a:t>其他实体访问这个领域中的实体时，只能通过聚合根进行访问</a:t>
            </a:r>
            <a:endParaRPr kumimoji="1" lang="zh-CN" altLang="en-US" dirty="0"/>
          </a:p>
        </p:txBody>
      </p:sp>
      <p:sp>
        <p:nvSpPr>
          <p:cNvPr id="5" name="矩形 4"/>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602861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833" y="2103120"/>
            <a:ext cx="5090160" cy="37287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86CB4B4D-7CA3-9044-876B-883B54F8677D}" type="slidenum">
              <a:rPr lang="uk-UA" smtClean="0"/>
              <a:t>33</a:t>
            </a:fld>
            <a:endParaRPr lang="uk-UA" dirty="0"/>
          </a:p>
        </p:txBody>
      </p:sp>
      <p:sp>
        <p:nvSpPr>
          <p:cNvPr id="3" name="标题 2"/>
          <p:cNvSpPr>
            <a:spLocks noGrp="1"/>
          </p:cNvSpPr>
          <p:nvPr>
            <p:ph type="title"/>
          </p:nvPr>
        </p:nvSpPr>
        <p:spPr/>
        <p:txBody>
          <a:bodyPr/>
          <a:lstStyle/>
          <a:p>
            <a:r>
              <a:rPr lang="zh-CN" altLang="en-US" dirty="0" smtClean="0"/>
              <a:t>聚合</a:t>
            </a:r>
            <a:endParaRPr lang="zh-CN" altLang="en-US" dirty="0"/>
          </a:p>
        </p:txBody>
      </p:sp>
      <p:sp>
        <p:nvSpPr>
          <p:cNvPr id="5" name="矩形 4"/>
          <p:cNvSpPr/>
          <p:nvPr/>
        </p:nvSpPr>
        <p:spPr>
          <a:xfrm>
            <a:off x="935393" y="2854960"/>
            <a:ext cx="1788160" cy="2641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t>Id</a:t>
            </a:r>
          </a:p>
          <a:p>
            <a:pPr algn="ctr"/>
            <a:r>
              <a:rPr lang="en-US" altLang="zh-CN" dirty="0" smtClean="0"/>
              <a:t>Name</a:t>
            </a:r>
          </a:p>
          <a:p>
            <a:pPr algn="ctr"/>
            <a:r>
              <a:rPr lang="en-US" altLang="zh-CN" dirty="0" smtClean="0"/>
              <a:t>Age</a:t>
            </a:r>
          </a:p>
          <a:p>
            <a:pPr algn="ctr"/>
            <a:r>
              <a:rPr lang="en-US" altLang="zh-CN" dirty="0" smtClean="0"/>
              <a:t>----------------</a:t>
            </a:r>
          </a:p>
          <a:p>
            <a:pPr algn="ctr"/>
            <a:r>
              <a:rPr lang="en-US" altLang="zh-CN" dirty="0" err="1" smtClean="0"/>
              <a:t>getCoustomer</a:t>
            </a:r>
            <a:r>
              <a:rPr lang="en-US" altLang="zh-CN" dirty="0" smtClean="0"/>
              <a:t>()</a:t>
            </a:r>
          </a:p>
          <a:p>
            <a:pPr algn="ctr"/>
            <a:r>
              <a:rPr lang="en-US" altLang="zh-CN" dirty="0" err="1" smtClean="0"/>
              <a:t>getList</a:t>
            </a:r>
            <a:r>
              <a:rPr lang="en-US" altLang="zh-CN" dirty="0" smtClean="0"/>
              <a:t>()</a:t>
            </a:r>
          </a:p>
          <a:p>
            <a:pPr algn="ctr"/>
            <a:r>
              <a:rPr lang="en-US" altLang="zh-CN" dirty="0" err="1" smtClean="0"/>
              <a:t>addCoustomer</a:t>
            </a:r>
            <a:r>
              <a:rPr lang="en-US" altLang="zh-CN" dirty="0" smtClean="0"/>
              <a:t>()</a:t>
            </a:r>
            <a:endParaRPr lang="zh-CN" altLang="en-US" dirty="0"/>
          </a:p>
        </p:txBody>
      </p:sp>
      <p:sp>
        <p:nvSpPr>
          <p:cNvPr id="6" name="矩形 5"/>
          <p:cNvSpPr/>
          <p:nvPr/>
        </p:nvSpPr>
        <p:spPr>
          <a:xfrm>
            <a:off x="935393" y="2438400"/>
            <a:ext cx="1788160" cy="426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smtClean="0"/>
              <a:t>coustomer</a:t>
            </a:r>
            <a:endParaRPr lang="zh-CN" altLang="en-US" b="1" dirty="0"/>
          </a:p>
        </p:txBody>
      </p:sp>
      <p:sp>
        <p:nvSpPr>
          <p:cNvPr id="7" name="矩形 6"/>
          <p:cNvSpPr/>
          <p:nvPr/>
        </p:nvSpPr>
        <p:spPr>
          <a:xfrm>
            <a:off x="3444913" y="2865120"/>
            <a:ext cx="1676400" cy="8331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err="1" smtClean="0"/>
              <a:t>phoneNumber</a:t>
            </a:r>
            <a:endParaRPr lang="en-US" altLang="zh-CN" dirty="0" smtClean="0"/>
          </a:p>
          <a:p>
            <a:pPr algn="ctr"/>
            <a:r>
              <a:rPr lang="en-US" altLang="zh-CN" dirty="0" smtClean="0"/>
              <a:t>email</a:t>
            </a:r>
            <a:endParaRPr lang="zh-CN" altLang="en-US" dirty="0"/>
          </a:p>
        </p:txBody>
      </p:sp>
      <p:sp>
        <p:nvSpPr>
          <p:cNvPr id="8" name="矩形 7"/>
          <p:cNvSpPr/>
          <p:nvPr/>
        </p:nvSpPr>
        <p:spPr>
          <a:xfrm>
            <a:off x="3444913" y="2448560"/>
            <a:ext cx="1676400" cy="4267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err="1" smtClean="0"/>
              <a:t>contactInfo</a:t>
            </a:r>
            <a:endParaRPr lang="zh-CN" altLang="en-US" b="1" dirty="0"/>
          </a:p>
        </p:txBody>
      </p:sp>
      <p:sp>
        <p:nvSpPr>
          <p:cNvPr id="9" name="矩形 8"/>
          <p:cNvSpPr/>
          <p:nvPr/>
        </p:nvSpPr>
        <p:spPr>
          <a:xfrm>
            <a:off x="3444913" y="4450080"/>
            <a:ext cx="1676400" cy="10566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t>State</a:t>
            </a:r>
          </a:p>
          <a:p>
            <a:pPr algn="ctr"/>
            <a:r>
              <a:rPr lang="en-US" altLang="zh-CN" dirty="0" smtClean="0"/>
              <a:t>city</a:t>
            </a:r>
            <a:endParaRPr lang="zh-CN" altLang="en-US" dirty="0"/>
          </a:p>
        </p:txBody>
      </p:sp>
      <p:sp>
        <p:nvSpPr>
          <p:cNvPr id="10" name="矩形 9"/>
          <p:cNvSpPr/>
          <p:nvPr/>
        </p:nvSpPr>
        <p:spPr>
          <a:xfrm>
            <a:off x="3444913" y="4033520"/>
            <a:ext cx="1676400" cy="4267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smtClean="0"/>
              <a:t>address</a:t>
            </a:r>
            <a:endParaRPr lang="zh-CN" altLang="en-US" b="1" dirty="0"/>
          </a:p>
        </p:txBody>
      </p:sp>
      <p:cxnSp>
        <p:nvCxnSpPr>
          <p:cNvPr id="12" name="直接连接符 11"/>
          <p:cNvCxnSpPr>
            <a:stCxn id="5" idx="3"/>
            <a:endCxn id="7" idx="1"/>
          </p:cNvCxnSpPr>
          <p:nvPr/>
        </p:nvCxnSpPr>
        <p:spPr>
          <a:xfrm flipV="1">
            <a:off x="2723553" y="3281680"/>
            <a:ext cx="721360" cy="89408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直接连接符 13"/>
          <p:cNvCxnSpPr>
            <a:stCxn id="5" idx="3"/>
            <a:endCxn id="9" idx="1"/>
          </p:cNvCxnSpPr>
          <p:nvPr/>
        </p:nvCxnSpPr>
        <p:spPr>
          <a:xfrm>
            <a:off x="2723553" y="4175760"/>
            <a:ext cx="721360" cy="802640"/>
          </a:xfrm>
          <a:prstGeom prst="line">
            <a:avLst/>
          </a:prstGeom>
        </p:spPr>
        <p:style>
          <a:lnRef idx="3">
            <a:schemeClr val="accent2"/>
          </a:lnRef>
          <a:fillRef idx="0">
            <a:schemeClr val="accent2"/>
          </a:fillRef>
          <a:effectRef idx="2">
            <a:schemeClr val="accent2"/>
          </a:effectRef>
          <a:fontRef idx="minor">
            <a:schemeClr val="tx1"/>
          </a:fontRef>
        </p:style>
      </p:cxnSp>
      <p:sp>
        <p:nvSpPr>
          <p:cNvPr id="13" name="矩形 12"/>
          <p:cNvSpPr/>
          <p:nvPr/>
        </p:nvSpPr>
        <p:spPr>
          <a:xfrm>
            <a:off x="6503073" y="2118360"/>
            <a:ext cx="5090160" cy="37287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5" name="矩形 14"/>
          <p:cNvSpPr/>
          <p:nvPr/>
        </p:nvSpPr>
        <p:spPr>
          <a:xfrm>
            <a:off x="6919633" y="2870200"/>
            <a:ext cx="1788160" cy="1783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t>Id</a:t>
            </a:r>
          </a:p>
          <a:p>
            <a:pPr algn="ctr"/>
            <a:r>
              <a:rPr lang="en-US" altLang="zh-CN" dirty="0" smtClean="0"/>
              <a:t>Name</a:t>
            </a:r>
          </a:p>
          <a:p>
            <a:pPr algn="ctr"/>
            <a:r>
              <a:rPr lang="en-US" altLang="zh-CN" dirty="0" smtClean="0"/>
              <a:t>----------------</a:t>
            </a:r>
          </a:p>
          <a:p>
            <a:pPr algn="ctr"/>
            <a:r>
              <a:rPr lang="en-US" altLang="zh-CN" dirty="0" err="1" smtClean="0"/>
              <a:t>getCoustomer</a:t>
            </a:r>
            <a:r>
              <a:rPr lang="en-US" altLang="zh-CN" dirty="0" smtClean="0"/>
              <a:t>()</a:t>
            </a:r>
          </a:p>
          <a:p>
            <a:pPr algn="ctr"/>
            <a:r>
              <a:rPr lang="en-US" altLang="zh-CN" dirty="0" err="1" smtClean="0"/>
              <a:t>getList</a:t>
            </a:r>
            <a:r>
              <a:rPr lang="en-US" altLang="zh-CN" dirty="0" smtClean="0"/>
              <a:t>()</a:t>
            </a:r>
          </a:p>
          <a:p>
            <a:pPr algn="ctr"/>
            <a:r>
              <a:rPr lang="en-US" altLang="zh-CN" dirty="0" err="1" smtClean="0"/>
              <a:t>addCoustomer</a:t>
            </a:r>
            <a:r>
              <a:rPr lang="en-US" altLang="zh-CN" dirty="0" smtClean="0"/>
              <a:t>()</a:t>
            </a:r>
            <a:endParaRPr lang="zh-CN" altLang="en-US" dirty="0"/>
          </a:p>
        </p:txBody>
      </p:sp>
      <p:sp>
        <p:nvSpPr>
          <p:cNvPr id="16" name="矩形 15"/>
          <p:cNvSpPr/>
          <p:nvPr/>
        </p:nvSpPr>
        <p:spPr>
          <a:xfrm>
            <a:off x="6919633" y="2453640"/>
            <a:ext cx="1788160" cy="426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smtClean="0"/>
              <a:t>coustomer</a:t>
            </a:r>
            <a:endParaRPr lang="zh-CN" altLang="en-US" b="1" dirty="0"/>
          </a:p>
        </p:txBody>
      </p:sp>
      <p:sp>
        <p:nvSpPr>
          <p:cNvPr id="17" name="矩形 16"/>
          <p:cNvSpPr/>
          <p:nvPr/>
        </p:nvSpPr>
        <p:spPr>
          <a:xfrm>
            <a:off x="9429153" y="2880360"/>
            <a:ext cx="1676400" cy="6756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err="1" smtClean="0"/>
              <a:t>phoneNumber</a:t>
            </a:r>
            <a:endParaRPr lang="en-US" altLang="zh-CN" dirty="0" smtClean="0"/>
          </a:p>
          <a:p>
            <a:pPr algn="ctr"/>
            <a:r>
              <a:rPr lang="en-US" altLang="zh-CN" dirty="0" smtClean="0"/>
              <a:t>email</a:t>
            </a:r>
            <a:endParaRPr lang="zh-CN" altLang="en-US" dirty="0"/>
          </a:p>
        </p:txBody>
      </p:sp>
      <p:sp>
        <p:nvSpPr>
          <p:cNvPr id="18" name="矩形 17"/>
          <p:cNvSpPr/>
          <p:nvPr/>
        </p:nvSpPr>
        <p:spPr>
          <a:xfrm>
            <a:off x="9429153" y="2463800"/>
            <a:ext cx="1676400" cy="4267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err="1" smtClean="0"/>
              <a:t>contactInfo</a:t>
            </a:r>
            <a:endParaRPr lang="zh-CN" altLang="en-US" b="1" dirty="0"/>
          </a:p>
        </p:txBody>
      </p:sp>
      <p:sp>
        <p:nvSpPr>
          <p:cNvPr id="19" name="矩形 18"/>
          <p:cNvSpPr/>
          <p:nvPr/>
        </p:nvSpPr>
        <p:spPr>
          <a:xfrm>
            <a:off x="9429153" y="4099560"/>
            <a:ext cx="1676400" cy="6045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t>State</a:t>
            </a:r>
          </a:p>
          <a:p>
            <a:pPr algn="ctr"/>
            <a:r>
              <a:rPr lang="en-US" altLang="zh-CN" dirty="0" smtClean="0"/>
              <a:t>city</a:t>
            </a:r>
            <a:endParaRPr lang="zh-CN" altLang="en-US" dirty="0"/>
          </a:p>
        </p:txBody>
      </p:sp>
      <p:sp>
        <p:nvSpPr>
          <p:cNvPr id="20" name="矩形 19"/>
          <p:cNvSpPr/>
          <p:nvPr/>
        </p:nvSpPr>
        <p:spPr>
          <a:xfrm>
            <a:off x="9429153" y="3683000"/>
            <a:ext cx="1676400" cy="4267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smtClean="0"/>
              <a:t>address</a:t>
            </a:r>
            <a:endParaRPr lang="zh-CN" altLang="en-US" b="1" dirty="0"/>
          </a:p>
        </p:txBody>
      </p:sp>
      <p:cxnSp>
        <p:nvCxnSpPr>
          <p:cNvPr id="21" name="直接连接符 20"/>
          <p:cNvCxnSpPr>
            <a:stCxn id="15" idx="3"/>
            <a:endCxn id="17" idx="1"/>
          </p:cNvCxnSpPr>
          <p:nvPr/>
        </p:nvCxnSpPr>
        <p:spPr>
          <a:xfrm flipV="1">
            <a:off x="8707793" y="3218180"/>
            <a:ext cx="721360" cy="54356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直接连接符 21"/>
          <p:cNvCxnSpPr>
            <a:stCxn id="15" idx="3"/>
            <a:endCxn id="19" idx="1"/>
          </p:cNvCxnSpPr>
          <p:nvPr/>
        </p:nvCxnSpPr>
        <p:spPr>
          <a:xfrm>
            <a:off x="8707793" y="3761740"/>
            <a:ext cx="721360" cy="640080"/>
          </a:xfrm>
          <a:prstGeom prst="line">
            <a:avLst/>
          </a:prstGeom>
        </p:spPr>
        <p:style>
          <a:lnRef idx="3">
            <a:schemeClr val="accent2"/>
          </a:lnRef>
          <a:fillRef idx="0">
            <a:schemeClr val="accent2"/>
          </a:fillRef>
          <a:effectRef idx="2">
            <a:schemeClr val="accent2"/>
          </a:effectRef>
          <a:fontRef idx="minor">
            <a:schemeClr val="tx1"/>
          </a:fontRef>
        </p:style>
      </p:cxnSp>
      <p:sp>
        <p:nvSpPr>
          <p:cNvPr id="29" name="矩形 28"/>
          <p:cNvSpPr/>
          <p:nvPr/>
        </p:nvSpPr>
        <p:spPr>
          <a:xfrm>
            <a:off x="7955953" y="5194301"/>
            <a:ext cx="1788160" cy="5892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t>Id</a:t>
            </a:r>
          </a:p>
        </p:txBody>
      </p:sp>
      <p:sp>
        <p:nvSpPr>
          <p:cNvPr id="30" name="矩形 29"/>
          <p:cNvSpPr/>
          <p:nvPr/>
        </p:nvSpPr>
        <p:spPr>
          <a:xfrm>
            <a:off x="7955953" y="4777740"/>
            <a:ext cx="1788160" cy="426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book</a:t>
            </a:r>
            <a:endParaRPr lang="zh-CN" altLang="en-US" b="1" dirty="0"/>
          </a:p>
        </p:txBody>
      </p:sp>
      <p:sp>
        <p:nvSpPr>
          <p:cNvPr id="31" name="云形标注 30"/>
          <p:cNvSpPr/>
          <p:nvPr/>
        </p:nvSpPr>
        <p:spPr>
          <a:xfrm>
            <a:off x="8300720" y="1341120"/>
            <a:ext cx="1676400" cy="762000"/>
          </a:xfrm>
          <a:prstGeom prst="cloudCallout">
            <a:avLst>
              <a:gd name="adj1" fmla="val -43863"/>
              <a:gd name="adj2" fmla="val 985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t>root</a:t>
            </a:r>
            <a:endParaRPr lang="zh-CN" altLang="en-US" dirty="0"/>
          </a:p>
        </p:txBody>
      </p:sp>
    </p:spTree>
    <p:extLst>
      <p:ext uri="{BB962C8B-B14F-4D97-AF65-F5344CB8AC3E}">
        <p14:creationId xmlns:p14="http://schemas.microsoft.com/office/powerpoint/2010/main" val="37972189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服务</a:t>
            </a:r>
            <a:r>
              <a:rPr kumimoji="1" lang="en-US" altLang="zh-CN" dirty="0" smtClean="0"/>
              <a:t>-service</a:t>
            </a:r>
            <a:endParaRPr kumimoji="1" lang="zh-CN" altLang="en-US" dirty="0"/>
          </a:p>
        </p:txBody>
      </p:sp>
      <p:sp>
        <p:nvSpPr>
          <p:cNvPr id="3" name="幻灯片编号占位符 2"/>
          <p:cNvSpPr>
            <a:spLocks noGrp="1"/>
          </p:cNvSpPr>
          <p:nvPr>
            <p:ph type="sldNum" sz="quarter" idx="4"/>
          </p:nvPr>
        </p:nvSpPr>
        <p:spPr/>
        <p:txBody>
          <a:bodyPr/>
          <a:lstStyle/>
          <a:p>
            <a:fld id="{86CB4B4D-7CA3-9044-876B-883B54F8677D}" type="slidenum">
              <a:rPr lang="uk-UA" smtClean="0"/>
              <a:t>34</a:t>
            </a:fld>
            <a:endParaRPr lang="uk-UA" dirty="0"/>
          </a:p>
        </p:txBody>
      </p:sp>
      <p:sp>
        <p:nvSpPr>
          <p:cNvPr id="4" name="文本占位符 3"/>
          <p:cNvSpPr>
            <a:spLocks noGrp="1"/>
          </p:cNvSpPr>
          <p:nvPr>
            <p:ph type="body" sz="quarter" idx="10"/>
          </p:nvPr>
        </p:nvSpPr>
        <p:spPr/>
        <p:txBody>
          <a:bodyPr>
            <a:normAutofit/>
          </a:bodyPr>
          <a:lstStyle/>
          <a:p>
            <a:r>
              <a:rPr kumimoji="1" lang="zh-CN" altLang="en-US" sz="2800" dirty="0">
                <a:solidFill>
                  <a:srgbClr val="FFC000"/>
                </a:solidFill>
              </a:rPr>
              <a:t>服务提供的操作是它提供给使用它的客户端，并突出领域对象的</a:t>
            </a:r>
            <a:r>
              <a:rPr kumimoji="1" lang="zh-CN" altLang="en-US" sz="2800" dirty="0" smtClean="0">
                <a:solidFill>
                  <a:srgbClr val="FFC000"/>
                </a:solidFill>
              </a:rPr>
              <a:t>关系</a:t>
            </a:r>
            <a:endParaRPr kumimoji="1" lang="en-US" altLang="zh-CN" sz="2800" dirty="0" smtClean="0">
              <a:solidFill>
                <a:srgbClr val="FFC000"/>
              </a:solidFill>
            </a:endParaRPr>
          </a:p>
          <a:p>
            <a:pPr marL="342900" indent="-342900">
              <a:buFont typeface="Arial" panose="020B0604020202020204" pitchFamily="34" charset="0"/>
              <a:buChar char="•"/>
            </a:pPr>
            <a:r>
              <a:rPr kumimoji="1" lang="en-US" altLang="zh-CN" dirty="0" smtClean="0"/>
              <a:t>Service</a:t>
            </a:r>
            <a:r>
              <a:rPr kumimoji="1" lang="zh-CN" altLang="en-US" dirty="0" smtClean="0"/>
              <a:t>只负责协调并委派业务逻辑给领域对象进行处理，其本身并不真正实现业务逻辑，绝大部分的业务逻辑都由领域对象承载和实现</a:t>
            </a:r>
            <a:endParaRPr kumimoji="1" lang="en-US" altLang="zh-CN" dirty="0"/>
          </a:p>
          <a:p>
            <a:pPr marL="342900" indent="-342900">
              <a:buFont typeface="Arial" panose="020B0604020202020204" pitchFamily="34" charset="0"/>
              <a:buChar char="•"/>
            </a:pPr>
            <a:r>
              <a:rPr kumimoji="1" lang="en-US" altLang="zh-CN" dirty="0" smtClean="0"/>
              <a:t>Service</a:t>
            </a:r>
            <a:r>
              <a:rPr kumimoji="1" lang="zh-CN" altLang="en-US" dirty="0" smtClean="0"/>
              <a:t>可与多种组件进行交互，如</a:t>
            </a:r>
            <a:r>
              <a:rPr kumimoji="1" lang="en-US" altLang="zh-CN" dirty="0" smtClean="0"/>
              <a:t>service</a:t>
            </a:r>
            <a:r>
              <a:rPr kumimoji="1" lang="zh-CN" altLang="en-US" dirty="0" smtClean="0"/>
              <a:t>，领域对象和</a:t>
            </a:r>
            <a:r>
              <a:rPr kumimoji="1" lang="en-US" altLang="zh-CN" dirty="0" smtClean="0"/>
              <a:t>repository</a:t>
            </a:r>
            <a:r>
              <a:rPr kumimoji="1" lang="zh-CN" altLang="en-US" dirty="0" smtClean="0"/>
              <a:t>或</a:t>
            </a:r>
            <a:r>
              <a:rPr kumimoji="1" lang="en-US" altLang="zh-CN" dirty="0" err="1" smtClean="0"/>
              <a:t>dao</a:t>
            </a:r>
            <a:endParaRPr kumimoji="1" lang="en-US" altLang="zh-CN" dirty="0" smtClean="0"/>
          </a:p>
          <a:p>
            <a:pPr marL="342900" indent="-342900">
              <a:buFont typeface="Arial" panose="020B0604020202020204" pitchFamily="34" charset="0"/>
              <a:buChar char="•"/>
            </a:pPr>
            <a:r>
              <a:rPr kumimoji="1" lang="zh-CN" altLang="en-US" dirty="0" smtClean="0"/>
              <a:t>服务</a:t>
            </a:r>
            <a:r>
              <a:rPr kumimoji="1" lang="zh-CN" altLang="en-US" dirty="0"/>
              <a:t>中体现的行为一定是不属于任何实体和值对象的，但它属于领域模型的范围内</a:t>
            </a:r>
          </a:p>
          <a:p>
            <a:pPr marL="342900" indent="-342900">
              <a:buFont typeface="Arial" panose="020B0604020202020204" pitchFamily="34" charset="0"/>
              <a:buChar char="•"/>
            </a:pPr>
            <a:r>
              <a:rPr kumimoji="1" lang="zh-CN" altLang="en-US" dirty="0" smtClean="0"/>
              <a:t>服务</a:t>
            </a:r>
            <a:r>
              <a:rPr kumimoji="1" lang="zh-CN" altLang="en-US" dirty="0"/>
              <a:t>的行为</a:t>
            </a:r>
            <a:r>
              <a:rPr kumimoji="1" lang="zh-CN" altLang="en-US" dirty="0" smtClean="0"/>
              <a:t>一定</a:t>
            </a:r>
            <a:r>
              <a:rPr kumimoji="1" lang="zh-CN" altLang="en-US" dirty="0"/>
              <a:t>涉及</a:t>
            </a:r>
            <a:r>
              <a:rPr kumimoji="1" lang="zh-CN" altLang="en-US" dirty="0" smtClean="0"/>
              <a:t>其他</a:t>
            </a:r>
            <a:r>
              <a:rPr kumimoji="1" lang="zh-CN" altLang="en-US" dirty="0"/>
              <a:t>多个对象</a:t>
            </a:r>
          </a:p>
          <a:p>
            <a:pPr marL="342900" indent="-342900">
              <a:buFont typeface="Arial" panose="020B0604020202020204" pitchFamily="34" charset="0"/>
              <a:buChar char="•"/>
            </a:pPr>
            <a:r>
              <a:rPr kumimoji="1" lang="zh-CN" altLang="en-US" dirty="0" smtClean="0"/>
              <a:t>服务</a:t>
            </a:r>
            <a:r>
              <a:rPr kumimoji="1" lang="zh-CN" altLang="en-US" dirty="0"/>
              <a:t>的操作是无状态</a:t>
            </a:r>
            <a:r>
              <a:rPr kumimoji="1" lang="zh-CN" altLang="en-US" dirty="0" smtClean="0"/>
              <a:t>的</a:t>
            </a:r>
            <a:endParaRPr kumimoji="1" lang="en-US" altLang="zh-CN" dirty="0" smtClean="0"/>
          </a:p>
          <a:p>
            <a:pPr marL="342900" indent="-342900">
              <a:buFont typeface="Arial" panose="020B0604020202020204" pitchFamily="34" charset="0"/>
              <a:buChar char="•"/>
            </a:pPr>
            <a:r>
              <a:rPr kumimoji="1" lang="zh-CN" altLang="en-US" dirty="0" smtClean="0"/>
              <a:t>服务不能</a:t>
            </a:r>
            <a:r>
              <a:rPr kumimoji="1" lang="zh-CN" altLang="en-US" dirty="0"/>
              <a:t>修改实体的状态，只能调用实体的</a:t>
            </a:r>
            <a:r>
              <a:rPr kumimoji="1" lang="zh-CN" altLang="en-US" dirty="0" smtClean="0"/>
              <a:t>方法，引起</a:t>
            </a:r>
            <a:r>
              <a:rPr kumimoji="1" lang="zh-CN" altLang="en-US" dirty="0"/>
              <a:t>领域服务代码变更的原因只有一个，就是业务发生了变化</a:t>
            </a:r>
          </a:p>
          <a:p>
            <a:endParaRPr kumimoji="1" lang="zh-CN" altLang="en-US" dirty="0"/>
          </a:p>
        </p:txBody>
      </p:sp>
      <p:sp>
        <p:nvSpPr>
          <p:cNvPr id="5" name="矩形 4"/>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912020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86CB4B4D-7CA3-9044-876B-883B54F8677D}" type="slidenum">
              <a:rPr lang="uk-UA" smtClean="0"/>
              <a:t>35</a:t>
            </a:fld>
            <a:endParaRPr lang="uk-UA" dirty="0"/>
          </a:p>
        </p:txBody>
      </p:sp>
      <p:sp>
        <p:nvSpPr>
          <p:cNvPr id="3" name="标题 2"/>
          <p:cNvSpPr>
            <a:spLocks noGrp="1"/>
          </p:cNvSpPr>
          <p:nvPr>
            <p:ph type="title"/>
          </p:nvPr>
        </p:nvSpPr>
        <p:spPr/>
        <p:txBody>
          <a:bodyPr/>
          <a:lstStyle/>
          <a:p>
            <a:r>
              <a:rPr kumimoji="1" lang="zh-CN" altLang="en-US" dirty="0" smtClean="0"/>
              <a:t>实体、值对象、服务</a:t>
            </a:r>
            <a:endParaRPr lang="zh-CN" altLang="en-US" dirty="0"/>
          </a:p>
        </p:txBody>
      </p:sp>
      <p:sp>
        <p:nvSpPr>
          <p:cNvPr id="5" name="矩形 4"/>
          <p:cNvSpPr/>
          <p:nvPr/>
        </p:nvSpPr>
        <p:spPr>
          <a:xfrm>
            <a:off x="2113280" y="2651760"/>
            <a:ext cx="1788160" cy="2641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t>Id</a:t>
            </a:r>
          </a:p>
          <a:p>
            <a:pPr algn="ctr"/>
            <a:r>
              <a:rPr lang="en-US" altLang="zh-CN" dirty="0" smtClean="0"/>
              <a:t>Name</a:t>
            </a:r>
          </a:p>
          <a:p>
            <a:pPr algn="ctr"/>
            <a:r>
              <a:rPr lang="en-US" altLang="zh-CN" dirty="0" smtClean="0"/>
              <a:t>Age</a:t>
            </a:r>
          </a:p>
          <a:p>
            <a:pPr algn="ctr"/>
            <a:r>
              <a:rPr lang="en-US" altLang="zh-CN" dirty="0" smtClean="0"/>
              <a:t>----------------</a:t>
            </a:r>
          </a:p>
          <a:p>
            <a:pPr algn="ctr"/>
            <a:r>
              <a:rPr lang="en-US" altLang="zh-CN" dirty="0" err="1" smtClean="0"/>
              <a:t>getCoustomer</a:t>
            </a:r>
            <a:r>
              <a:rPr lang="en-US" altLang="zh-CN" dirty="0" smtClean="0"/>
              <a:t>()</a:t>
            </a:r>
          </a:p>
          <a:p>
            <a:pPr algn="ctr"/>
            <a:r>
              <a:rPr lang="en-US" altLang="zh-CN" dirty="0" err="1" smtClean="0"/>
              <a:t>getList</a:t>
            </a:r>
            <a:r>
              <a:rPr lang="en-US" altLang="zh-CN" dirty="0" smtClean="0"/>
              <a:t>()</a:t>
            </a:r>
          </a:p>
          <a:p>
            <a:pPr algn="ctr"/>
            <a:r>
              <a:rPr lang="en-US" altLang="zh-CN" dirty="0" err="1" smtClean="0"/>
              <a:t>addCoustomer</a:t>
            </a:r>
            <a:r>
              <a:rPr lang="en-US" altLang="zh-CN" dirty="0" smtClean="0"/>
              <a:t>()</a:t>
            </a:r>
            <a:endParaRPr lang="zh-CN" altLang="en-US" dirty="0"/>
          </a:p>
        </p:txBody>
      </p:sp>
      <p:sp>
        <p:nvSpPr>
          <p:cNvPr id="6" name="矩形 5"/>
          <p:cNvSpPr/>
          <p:nvPr/>
        </p:nvSpPr>
        <p:spPr>
          <a:xfrm>
            <a:off x="2113280" y="2235200"/>
            <a:ext cx="1788160" cy="426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smtClean="0"/>
              <a:t>coustomer</a:t>
            </a:r>
            <a:endParaRPr lang="zh-CN" altLang="en-US" b="1" dirty="0"/>
          </a:p>
        </p:txBody>
      </p:sp>
      <p:sp>
        <p:nvSpPr>
          <p:cNvPr id="7" name="矩形 6"/>
          <p:cNvSpPr/>
          <p:nvPr/>
        </p:nvSpPr>
        <p:spPr>
          <a:xfrm>
            <a:off x="4622800" y="2661920"/>
            <a:ext cx="1676400" cy="8331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err="1" smtClean="0"/>
              <a:t>phoneNumber</a:t>
            </a:r>
            <a:endParaRPr lang="en-US" altLang="zh-CN" dirty="0" smtClean="0"/>
          </a:p>
          <a:p>
            <a:pPr algn="ctr"/>
            <a:r>
              <a:rPr lang="en-US" altLang="zh-CN" dirty="0" smtClean="0"/>
              <a:t>email</a:t>
            </a:r>
            <a:endParaRPr lang="zh-CN" altLang="en-US" dirty="0"/>
          </a:p>
        </p:txBody>
      </p:sp>
      <p:sp>
        <p:nvSpPr>
          <p:cNvPr id="8" name="矩形 7"/>
          <p:cNvSpPr/>
          <p:nvPr/>
        </p:nvSpPr>
        <p:spPr>
          <a:xfrm>
            <a:off x="4622800" y="2245360"/>
            <a:ext cx="1676400" cy="4267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err="1" smtClean="0"/>
              <a:t>contactInfo</a:t>
            </a:r>
            <a:endParaRPr lang="zh-CN" altLang="en-US" b="1" dirty="0"/>
          </a:p>
        </p:txBody>
      </p:sp>
      <p:sp>
        <p:nvSpPr>
          <p:cNvPr id="9" name="矩形 8"/>
          <p:cNvSpPr/>
          <p:nvPr/>
        </p:nvSpPr>
        <p:spPr>
          <a:xfrm>
            <a:off x="4622800" y="4246880"/>
            <a:ext cx="1676400" cy="10566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t>State</a:t>
            </a:r>
          </a:p>
          <a:p>
            <a:pPr algn="ctr"/>
            <a:r>
              <a:rPr lang="en-US" altLang="zh-CN" dirty="0" smtClean="0"/>
              <a:t>city</a:t>
            </a:r>
            <a:endParaRPr lang="zh-CN" altLang="en-US" dirty="0"/>
          </a:p>
        </p:txBody>
      </p:sp>
      <p:sp>
        <p:nvSpPr>
          <p:cNvPr id="10" name="矩形 9"/>
          <p:cNvSpPr/>
          <p:nvPr/>
        </p:nvSpPr>
        <p:spPr>
          <a:xfrm>
            <a:off x="4622800" y="3830320"/>
            <a:ext cx="1676400" cy="4267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smtClean="0"/>
              <a:t>address</a:t>
            </a:r>
            <a:endParaRPr lang="zh-CN" altLang="en-US" b="1" dirty="0"/>
          </a:p>
        </p:txBody>
      </p:sp>
      <p:cxnSp>
        <p:nvCxnSpPr>
          <p:cNvPr id="11" name="直接连接符 10"/>
          <p:cNvCxnSpPr>
            <a:stCxn id="5" idx="3"/>
            <a:endCxn id="7" idx="1"/>
          </p:cNvCxnSpPr>
          <p:nvPr/>
        </p:nvCxnSpPr>
        <p:spPr>
          <a:xfrm flipV="1">
            <a:off x="3901440" y="3078480"/>
            <a:ext cx="721360" cy="89408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接连接符 11"/>
          <p:cNvCxnSpPr>
            <a:stCxn id="5" idx="3"/>
            <a:endCxn id="9" idx="1"/>
          </p:cNvCxnSpPr>
          <p:nvPr/>
        </p:nvCxnSpPr>
        <p:spPr>
          <a:xfrm>
            <a:off x="3901440" y="3972560"/>
            <a:ext cx="721360" cy="802640"/>
          </a:xfrm>
          <a:prstGeom prst="line">
            <a:avLst/>
          </a:prstGeom>
        </p:spPr>
        <p:style>
          <a:lnRef idx="3">
            <a:schemeClr val="accent2"/>
          </a:lnRef>
          <a:fillRef idx="0">
            <a:schemeClr val="accent2"/>
          </a:fillRef>
          <a:effectRef idx="2">
            <a:schemeClr val="accent2"/>
          </a:effectRef>
          <a:fontRef idx="minor">
            <a:schemeClr val="tx1"/>
          </a:fontRef>
        </p:style>
      </p:cxnSp>
      <p:sp>
        <p:nvSpPr>
          <p:cNvPr id="13" name="矩形 12"/>
          <p:cNvSpPr/>
          <p:nvPr/>
        </p:nvSpPr>
        <p:spPr>
          <a:xfrm>
            <a:off x="7386320" y="3135726"/>
            <a:ext cx="1676400" cy="1524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err="1" smtClean="0"/>
              <a:t>countNumber</a:t>
            </a:r>
            <a:r>
              <a:rPr lang="en-US" altLang="zh-CN" dirty="0" smtClean="0"/>
              <a:t>()</a:t>
            </a:r>
          </a:p>
          <a:p>
            <a:pPr algn="ctr"/>
            <a:r>
              <a:rPr lang="en-US" altLang="zh-CN" dirty="0" err="1" smtClean="0"/>
              <a:t>countEmail</a:t>
            </a:r>
            <a:r>
              <a:rPr lang="en-US" altLang="zh-CN" dirty="0" smtClean="0"/>
              <a:t>()</a:t>
            </a:r>
          </a:p>
          <a:p>
            <a:pPr algn="ctr"/>
            <a:r>
              <a:rPr lang="en-US" altLang="zh-CN" dirty="0" err="1" smtClean="0"/>
              <a:t>countBeijing</a:t>
            </a:r>
            <a:r>
              <a:rPr lang="en-US" altLang="zh-CN" dirty="0" smtClean="0"/>
              <a:t>()</a:t>
            </a:r>
            <a:endParaRPr lang="zh-CN" altLang="en-US" dirty="0"/>
          </a:p>
        </p:txBody>
      </p:sp>
      <p:sp>
        <p:nvSpPr>
          <p:cNvPr id="14" name="矩形 13"/>
          <p:cNvSpPr/>
          <p:nvPr/>
        </p:nvSpPr>
        <p:spPr>
          <a:xfrm>
            <a:off x="7386320" y="2719166"/>
            <a:ext cx="1676400" cy="4267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b="1" dirty="0" err="1" smtClean="0"/>
              <a:t>contactSvc</a:t>
            </a:r>
            <a:endParaRPr lang="zh-CN" altLang="en-US" b="1" dirty="0"/>
          </a:p>
        </p:txBody>
      </p:sp>
    </p:spTree>
    <p:extLst>
      <p:ext uri="{BB962C8B-B14F-4D97-AF65-F5344CB8AC3E}">
        <p14:creationId xmlns:p14="http://schemas.microsoft.com/office/powerpoint/2010/main" val="38468924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工厂</a:t>
            </a:r>
            <a:r>
              <a:rPr lang="en-US" altLang="zh-CN" dirty="0" smtClean="0"/>
              <a:t>-Factory</a:t>
            </a:r>
            <a:endParaRPr kumimoji="1" lang="zh-CN" altLang="en-US" dirty="0"/>
          </a:p>
        </p:txBody>
      </p:sp>
      <p:sp>
        <p:nvSpPr>
          <p:cNvPr id="3" name="幻灯片编号占位符 2"/>
          <p:cNvSpPr>
            <a:spLocks noGrp="1"/>
          </p:cNvSpPr>
          <p:nvPr>
            <p:ph type="sldNum" sz="quarter" idx="4"/>
          </p:nvPr>
        </p:nvSpPr>
        <p:spPr/>
        <p:txBody>
          <a:bodyPr/>
          <a:lstStyle/>
          <a:p>
            <a:fld id="{86CB4B4D-7CA3-9044-876B-883B54F8677D}" type="slidenum">
              <a:rPr lang="uk-UA" smtClean="0"/>
              <a:t>36</a:t>
            </a:fld>
            <a:endParaRPr lang="uk-UA" dirty="0"/>
          </a:p>
        </p:txBody>
      </p:sp>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kumimoji="1" lang="zh-CN" altLang="en-US" dirty="0" smtClean="0"/>
              <a:t>创建实体和值对象复杂时建议使用工厂模式</a:t>
            </a:r>
            <a:endParaRPr kumimoji="1" lang="en-US" altLang="zh-CN" dirty="0" smtClean="0"/>
          </a:p>
          <a:p>
            <a:pPr marL="342900" indent="-342900">
              <a:buFont typeface="Arial" panose="020B0604020202020204" pitchFamily="34" charset="0"/>
              <a:buChar char="•"/>
            </a:pPr>
            <a:r>
              <a:rPr kumimoji="1" lang="zh-CN" altLang="en-US" dirty="0" smtClean="0"/>
              <a:t>如果创建对象很简单，可以使用构造器或控制反转</a:t>
            </a:r>
            <a:r>
              <a:rPr kumimoji="1" lang="en-US" altLang="zh-CN" dirty="0" smtClean="0"/>
              <a:t>/</a:t>
            </a:r>
            <a:r>
              <a:rPr kumimoji="1" lang="zh-CN" altLang="en-US" dirty="0" smtClean="0"/>
              <a:t>依赖注入创建对象</a:t>
            </a:r>
            <a:endParaRPr kumimoji="1" lang="en-US" altLang="zh-CN" dirty="0" smtClean="0"/>
          </a:p>
          <a:p>
            <a:pPr marL="342900" indent="-342900">
              <a:buFont typeface="Arial" panose="020B0604020202020204" pitchFamily="34" charset="0"/>
              <a:buChar char="•"/>
            </a:pPr>
            <a:endParaRPr kumimoji="1" lang="zh-CN" altLang="en-US" dirty="0"/>
          </a:p>
        </p:txBody>
      </p:sp>
      <p:sp>
        <p:nvSpPr>
          <p:cNvPr id="5" name="矩形 4"/>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091483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防腐层</a:t>
            </a:r>
            <a:endParaRPr kumimoji="1" lang="zh-CN" altLang="en-US" dirty="0"/>
          </a:p>
        </p:txBody>
      </p:sp>
      <p:sp>
        <p:nvSpPr>
          <p:cNvPr id="3" name="幻灯片编号占位符 2"/>
          <p:cNvSpPr>
            <a:spLocks noGrp="1"/>
          </p:cNvSpPr>
          <p:nvPr>
            <p:ph type="sldNum" sz="quarter" idx="4"/>
          </p:nvPr>
        </p:nvSpPr>
        <p:spPr/>
        <p:txBody>
          <a:bodyPr/>
          <a:lstStyle/>
          <a:p>
            <a:fld id="{86CB4B4D-7CA3-9044-876B-883B54F8677D}" type="slidenum">
              <a:rPr lang="uk-UA" smtClean="0"/>
              <a:t>37</a:t>
            </a:fld>
            <a:endParaRPr lang="uk-UA" dirty="0"/>
          </a:p>
        </p:txBody>
      </p:sp>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endParaRPr kumimoji="1" lang="en-US" altLang="zh-CN" dirty="0" smtClean="0"/>
          </a:p>
          <a:p>
            <a:pPr marL="342900" indent="-342900">
              <a:buFont typeface="Arial" panose="020B0604020202020204" pitchFamily="34" charset="0"/>
              <a:buChar char="•"/>
            </a:pPr>
            <a:r>
              <a:rPr kumimoji="1" lang="zh-CN" altLang="en-US" dirty="0" smtClean="0"/>
              <a:t>隔离第三方的依赖</a:t>
            </a:r>
            <a:endParaRPr kumimoji="1" lang="en-US" altLang="zh-CN" dirty="0" smtClean="0"/>
          </a:p>
          <a:p>
            <a:pPr marL="800100" lvl="1" indent="-342900">
              <a:buFont typeface="Arial" panose="020B0604020202020204" pitchFamily="34" charset="0"/>
              <a:buChar char="•"/>
            </a:pPr>
            <a:r>
              <a:rPr kumimoji="1" lang="zh-CN" altLang="en-US" dirty="0" smtClean="0"/>
              <a:t>防止第三方的变化，影响到我</a:t>
            </a:r>
            <a:endParaRPr kumimoji="1" lang="en-US" altLang="zh-CN" dirty="0" smtClean="0"/>
          </a:p>
          <a:p>
            <a:pPr marL="342900" indent="-342900">
              <a:buFont typeface="Arial" panose="020B0604020202020204" pitchFamily="34" charset="0"/>
              <a:buChar char="•"/>
            </a:pPr>
            <a:r>
              <a:rPr kumimoji="1" lang="zh-CN" altLang="en-US" dirty="0" smtClean="0"/>
              <a:t>基础设施封装</a:t>
            </a:r>
            <a:endParaRPr kumimoji="1" lang="en-US" altLang="zh-CN" dirty="0" smtClean="0"/>
          </a:p>
          <a:p>
            <a:pPr marL="800100" lvl="1" indent="-342900">
              <a:buFont typeface="Arial" panose="020B0604020202020204" pitchFamily="34" charset="0"/>
              <a:buChar char="•"/>
            </a:pPr>
            <a:r>
              <a:rPr kumimoji="1" lang="zh-CN" altLang="en-US" dirty="0" smtClean="0"/>
              <a:t>如队列，缓存，数据库</a:t>
            </a:r>
            <a:endParaRPr kumimoji="1" lang="zh-CN" altLang="en-US" dirty="0"/>
          </a:p>
        </p:txBody>
      </p:sp>
      <p:sp>
        <p:nvSpPr>
          <p:cNvPr id="5" name="矩形 4"/>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26941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资源库</a:t>
            </a:r>
            <a:r>
              <a:rPr lang="en-US" altLang="zh-CN" dirty="0" smtClean="0"/>
              <a:t>-Repository</a:t>
            </a:r>
            <a:endParaRPr kumimoji="1" lang="zh-CN" altLang="en-US" dirty="0"/>
          </a:p>
        </p:txBody>
      </p:sp>
      <p:sp>
        <p:nvSpPr>
          <p:cNvPr id="3" name="幻灯片编号占位符 2"/>
          <p:cNvSpPr>
            <a:spLocks noGrp="1"/>
          </p:cNvSpPr>
          <p:nvPr>
            <p:ph type="sldNum" sz="quarter" idx="4"/>
          </p:nvPr>
        </p:nvSpPr>
        <p:spPr/>
        <p:txBody>
          <a:bodyPr/>
          <a:lstStyle/>
          <a:p>
            <a:fld id="{86CB4B4D-7CA3-9044-876B-883B54F8677D}" type="slidenum">
              <a:rPr lang="uk-UA" smtClean="0"/>
              <a:t>38</a:t>
            </a:fld>
            <a:endParaRPr lang="uk-UA" dirty="0"/>
          </a:p>
        </p:txBody>
      </p:sp>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kumimoji="1" lang="zh-CN" altLang="en-US" dirty="0" smtClean="0"/>
              <a:t>资源库是用来管理实体的集合</a:t>
            </a:r>
            <a:endParaRPr kumimoji="1" lang="en-US" altLang="zh-CN" dirty="0" smtClean="0"/>
          </a:p>
          <a:p>
            <a:pPr marL="342900" indent="-342900">
              <a:buFont typeface="Arial" panose="020B0604020202020204" pitchFamily="34" charset="0"/>
              <a:buChar char="•"/>
            </a:pPr>
            <a:endParaRPr kumimoji="1" lang="en-US" altLang="zh-CN" dirty="0"/>
          </a:p>
          <a:p>
            <a:pPr marL="342900" indent="-342900">
              <a:buFont typeface="Arial" panose="020B0604020202020204" pitchFamily="34" charset="0"/>
              <a:buChar char="•"/>
            </a:pPr>
            <a:r>
              <a:rPr kumimoji="1" lang="zh-CN" altLang="en-US" dirty="0" smtClean="0"/>
              <a:t>资源库里面存放的对象一定是聚合。</a:t>
            </a:r>
            <a:endParaRPr kumimoji="1" lang="en-US" altLang="zh-CN" dirty="0" smtClean="0"/>
          </a:p>
          <a:p>
            <a:pPr marL="342900" indent="-342900">
              <a:buFont typeface="Arial" panose="020B0604020202020204" pitchFamily="34" charset="0"/>
              <a:buChar char="•"/>
            </a:pPr>
            <a:endParaRPr kumimoji="1" lang="en-US" altLang="zh-CN" dirty="0"/>
          </a:p>
          <a:p>
            <a:pPr marL="342900" indent="-342900">
              <a:buFont typeface="Arial" panose="020B0604020202020204" pitchFamily="34" charset="0"/>
              <a:buChar char="•"/>
            </a:pPr>
            <a:r>
              <a:rPr kumimoji="1" lang="zh-CN" altLang="en-US" dirty="0" smtClean="0"/>
              <a:t>资源库分为资源库定义和资源库实现部分。</a:t>
            </a:r>
            <a:endParaRPr kumimoji="1" lang="zh-CN" altLang="en-US" dirty="0"/>
          </a:p>
        </p:txBody>
      </p:sp>
      <p:sp>
        <p:nvSpPr>
          <p:cNvPr id="5" name="矩形 4"/>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6979920" y="1887219"/>
            <a:ext cx="4450080" cy="3802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磁盘 6"/>
          <p:cNvSpPr/>
          <p:nvPr/>
        </p:nvSpPr>
        <p:spPr>
          <a:xfrm>
            <a:off x="7660640" y="2458720"/>
            <a:ext cx="883920" cy="619760"/>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smtClean="0"/>
              <a:t>DB</a:t>
            </a:r>
            <a:endParaRPr lang="zh-CN" altLang="en-US" dirty="0"/>
          </a:p>
        </p:txBody>
      </p:sp>
      <p:sp>
        <p:nvSpPr>
          <p:cNvPr id="8" name="流程图: 直接访问存储器 7"/>
          <p:cNvSpPr/>
          <p:nvPr/>
        </p:nvSpPr>
        <p:spPr>
          <a:xfrm>
            <a:off x="9103360" y="2458720"/>
            <a:ext cx="1615440" cy="619760"/>
          </a:xfrm>
          <a:prstGeom prst="flowChartMagneticDrum">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smtClean="0"/>
              <a:t>queue</a:t>
            </a:r>
            <a:endParaRPr lang="zh-CN" altLang="en-US" dirty="0"/>
          </a:p>
        </p:txBody>
      </p:sp>
      <p:sp>
        <p:nvSpPr>
          <p:cNvPr id="9" name="流程图: 卡片 8"/>
          <p:cNvSpPr/>
          <p:nvPr/>
        </p:nvSpPr>
        <p:spPr>
          <a:xfrm>
            <a:off x="7660640" y="3698240"/>
            <a:ext cx="1026160" cy="650240"/>
          </a:xfrm>
          <a:prstGeom prst="flowChartPunchedCar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smtClean="0"/>
              <a:t>file</a:t>
            </a:r>
            <a:endParaRPr lang="zh-CN" altLang="en-US" dirty="0"/>
          </a:p>
        </p:txBody>
      </p:sp>
      <p:sp>
        <p:nvSpPr>
          <p:cNvPr id="10" name="流程图: 顺序访问存储器 9"/>
          <p:cNvSpPr/>
          <p:nvPr/>
        </p:nvSpPr>
        <p:spPr>
          <a:xfrm>
            <a:off x="9499600" y="3698240"/>
            <a:ext cx="1219200" cy="751840"/>
          </a:xfrm>
          <a:prstGeom prst="flowChartMagneticTap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smtClean="0"/>
              <a:t>cache</a:t>
            </a:r>
            <a:endParaRPr lang="zh-CN" altLang="en-US" dirty="0"/>
          </a:p>
        </p:txBody>
      </p:sp>
      <p:sp>
        <p:nvSpPr>
          <p:cNvPr id="12" name="缺角矩形 11"/>
          <p:cNvSpPr/>
          <p:nvPr/>
        </p:nvSpPr>
        <p:spPr>
          <a:xfrm>
            <a:off x="8798560" y="4772660"/>
            <a:ext cx="812800" cy="713739"/>
          </a:xfrm>
          <a:prstGeom prst="plaque">
            <a:avLst>
              <a:gd name="adj" fmla="val 4086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73952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事件</a:t>
            </a:r>
            <a:r>
              <a:rPr kumimoji="1" lang="en-US" altLang="zh-CN" dirty="0" smtClean="0"/>
              <a:t>-event</a:t>
            </a:r>
            <a:endParaRPr kumimoji="1" lang="zh-CN" altLang="en-US" dirty="0"/>
          </a:p>
        </p:txBody>
      </p:sp>
      <p:sp>
        <p:nvSpPr>
          <p:cNvPr id="3" name="幻灯片编号占位符 2"/>
          <p:cNvSpPr>
            <a:spLocks noGrp="1"/>
          </p:cNvSpPr>
          <p:nvPr>
            <p:ph type="sldNum" sz="quarter" idx="4"/>
          </p:nvPr>
        </p:nvSpPr>
        <p:spPr/>
        <p:txBody>
          <a:bodyPr/>
          <a:lstStyle/>
          <a:p>
            <a:fld id="{86CB4B4D-7CA3-9044-876B-883B54F8677D}" type="slidenum">
              <a:rPr lang="uk-UA" smtClean="0"/>
              <a:t>39</a:t>
            </a:fld>
            <a:endParaRPr lang="uk-UA" dirty="0"/>
          </a:p>
        </p:txBody>
      </p:sp>
      <p:sp>
        <p:nvSpPr>
          <p:cNvPr id="4" name="文本占位符 3"/>
          <p:cNvSpPr>
            <a:spLocks noGrp="1"/>
          </p:cNvSpPr>
          <p:nvPr>
            <p:ph type="body" sz="quarter" idx="10"/>
          </p:nvPr>
        </p:nvSpPr>
        <p:spPr/>
        <p:txBody>
          <a:bodyPr/>
          <a:lstStyle/>
          <a:p>
            <a:r>
              <a:rPr kumimoji="1" lang="zh-CN" altLang="en-US" dirty="0" smtClean="0"/>
              <a:t>事件一般用于异步操作，大致可分为三类：</a:t>
            </a:r>
            <a:endParaRPr kumimoji="1" lang="en-US" altLang="zh-CN" dirty="0" smtClean="0"/>
          </a:p>
          <a:p>
            <a:pPr marL="342900" indent="-342900">
              <a:buFont typeface="Arial" panose="020B0604020202020204" pitchFamily="34" charset="0"/>
              <a:buChar char="•"/>
            </a:pPr>
            <a:r>
              <a:rPr kumimoji="1" lang="zh-CN" altLang="en-US" dirty="0" smtClean="0"/>
              <a:t>系统事件</a:t>
            </a:r>
            <a:endParaRPr kumimoji="1" lang="en-US" altLang="zh-CN" dirty="0" smtClean="0"/>
          </a:p>
          <a:p>
            <a:pPr marL="342900" indent="-342900">
              <a:buFont typeface="Arial" panose="020B0604020202020204" pitchFamily="34" charset="0"/>
              <a:buChar char="•"/>
            </a:pPr>
            <a:r>
              <a:rPr kumimoji="1" lang="zh-CN" altLang="en-US" dirty="0" smtClean="0"/>
              <a:t>应用事件</a:t>
            </a:r>
            <a:endParaRPr kumimoji="1" lang="en-US" altLang="zh-CN" dirty="0" smtClean="0"/>
          </a:p>
          <a:p>
            <a:pPr marL="342900" indent="-342900">
              <a:buFont typeface="Arial" panose="020B0604020202020204" pitchFamily="34" charset="0"/>
              <a:buChar char="•"/>
            </a:pPr>
            <a:r>
              <a:rPr kumimoji="1" lang="zh-CN" altLang="en-US" dirty="0" smtClean="0"/>
              <a:t>领域事件</a:t>
            </a:r>
            <a:endParaRPr kumimoji="1" lang="en-US" altLang="zh-CN" dirty="0" smtClean="0"/>
          </a:p>
          <a:p>
            <a:pPr marL="800100" lvl="1" indent="-342900">
              <a:buFont typeface="Arial" panose="020B0604020202020204" pitchFamily="34" charset="0"/>
              <a:buChar char="•"/>
            </a:pPr>
            <a:r>
              <a:rPr kumimoji="1" lang="zh-CN" altLang="en-US" dirty="0" smtClean="0"/>
              <a:t>发生在领域模型中</a:t>
            </a:r>
            <a:endParaRPr kumimoji="1" lang="en-US" altLang="zh-CN" dirty="0" smtClean="0"/>
          </a:p>
        </p:txBody>
      </p:sp>
      <p:sp>
        <p:nvSpPr>
          <p:cNvPr id="5" name="矩形 4"/>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任意多边形 10"/>
          <p:cNvSpPr/>
          <p:nvPr/>
        </p:nvSpPr>
        <p:spPr>
          <a:xfrm>
            <a:off x="8321040" y="3048000"/>
            <a:ext cx="862832" cy="1198880"/>
          </a:xfrm>
          <a:custGeom>
            <a:avLst/>
            <a:gdLst>
              <a:gd name="connsiteX0" fmla="*/ 0 w 862832"/>
              <a:gd name="connsiteY0" fmla="*/ 0 h 1385802"/>
              <a:gd name="connsiteX1" fmla="*/ 640080 w 862832"/>
              <a:gd name="connsiteY1" fmla="*/ 264160 h 1385802"/>
              <a:gd name="connsiteX2" fmla="*/ 843280 w 862832"/>
              <a:gd name="connsiteY2" fmla="*/ 1290320 h 1385802"/>
              <a:gd name="connsiteX3" fmla="*/ 843280 w 862832"/>
              <a:gd name="connsiteY3" fmla="*/ 1280160 h 1385802"/>
            </a:gdLst>
            <a:ahLst/>
            <a:cxnLst>
              <a:cxn ang="0">
                <a:pos x="connsiteX0" y="connsiteY0"/>
              </a:cxn>
              <a:cxn ang="0">
                <a:pos x="connsiteX1" y="connsiteY1"/>
              </a:cxn>
              <a:cxn ang="0">
                <a:pos x="connsiteX2" y="connsiteY2"/>
              </a:cxn>
              <a:cxn ang="0">
                <a:pos x="connsiteX3" y="connsiteY3"/>
              </a:cxn>
            </a:cxnLst>
            <a:rect l="l" t="t" r="r" b="b"/>
            <a:pathLst>
              <a:path w="862832" h="1385802">
                <a:moveTo>
                  <a:pt x="0" y="0"/>
                </a:moveTo>
                <a:cubicBezTo>
                  <a:pt x="249766" y="24553"/>
                  <a:pt x="499533" y="49107"/>
                  <a:pt x="640080" y="264160"/>
                </a:cubicBezTo>
                <a:cubicBezTo>
                  <a:pt x="780627" y="479213"/>
                  <a:pt x="843280" y="1290320"/>
                  <a:pt x="843280" y="1290320"/>
                </a:cubicBezTo>
                <a:cubicBezTo>
                  <a:pt x="877147" y="1459653"/>
                  <a:pt x="860213" y="1369906"/>
                  <a:pt x="843280" y="1280160"/>
                </a:cubicBezTo>
              </a:path>
            </a:pathLst>
          </a:custGeom>
          <a:ln w="38100"/>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cxnSp>
        <p:nvCxnSpPr>
          <p:cNvPr id="7" name="直接连接符 6"/>
          <p:cNvCxnSpPr/>
          <p:nvPr/>
        </p:nvCxnSpPr>
        <p:spPr>
          <a:xfrm>
            <a:off x="8331200" y="2387600"/>
            <a:ext cx="0" cy="2204720"/>
          </a:xfrm>
          <a:prstGeom prst="line">
            <a:avLst/>
          </a:prstGeom>
          <a:ln w="76200">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2" name="矩形 11"/>
          <p:cNvSpPr/>
          <p:nvPr/>
        </p:nvSpPr>
        <p:spPr>
          <a:xfrm>
            <a:off x="7511619" y="1953956"/>
            <a:ext cx="1672253" cy="369332"/>
          </a:xfrm>
          <a:prstGeom prst="rect">
            <a:avLst/>
          </a:prstGeom>
        </p:spPr>
        <p:txBody>
          <a:bodyPr wrap="none">
            <a:spAutoFit/>
          </a:bodyPr>
          <a:lstStyle/>
          <a:p>
            <a:r>
              <a:rPr lang="en-US" altLang="zh-CN" b="1" dirty="0">
                <a:solidFill>
                  <a:schemeClr val="accent2"/>
                </a:solidFill>
                <a:latin typeface="Arial" panose="020B0604020202020204" pitchFamily="34" charset="0"/>
              </a:rPr>
              <a:t>main</a:t>
            </a:r>
            <a:r>
              <a:rPr lang="en-US" altLang="zh-CN" dirty="0">
                <a:solidFill>
                  <a:schemeClr val="accent2"/>
                </a:solidFill>
                <a:latin typeface="Arial" panose="020B0604020202020204" pitchFamily="34" charset="0"/>
              </a:rPr>
              <a:t> </a:t>
            </a:r>
            <a:r>
              <a:rPr lang="en-US" altLang="zh-CN" b="1" dirty="0">
                <a:solidFill>
                  <a:schemeClr val="accent2"/>
                </a:solidFill>
                <a:latin typeface="Arial" panose="020B0604020202020204" pitchFamily="34" charset="0"/>
              </a:rPr>
              <a:t>process</a:t>
            </a:r>
            <a:endParaRPr lang="zh-CN" altLang="en-US" dirty="0">
              <a:solidFill>
                <a:schemeClr val="accent2"/>
              </a:solidFill>
            </a:endParaRPr>
          </a:p>
        </p:txBody>
      </p:sp>
      <p:sp>
        <p:nvSpPr>
          <p:cNvPr id="13" name="矩形 12"/>
          <p:cNvSpPr/>
          <p:nvPr/>
        </p:nvSpPr>
        <p:spPr>
          <a:xfrm>
            <a:off x="8861284" y="4146846"/>
            <a:ext cx="748923" cy="369332"/>
          </a:xfrm>
          <a:prstGeom prst="rect">
            <a:avLst/>
          </a:prstGeom>
        </p:spPr>
        <p:txBody>
          <a:bodyPr wrap="none">
            <a:spAutoFit/>
          </a:bodyPr>
          <a:lstStyle/>
          <a:p>
            <a:r>
              <a:rPr lang="zh-CN" altLang="en-US" dirty="0">
                <a:solidFill>
                  <a:srgbClr val="FFC000"/>
                </a:solidFill>
              </a:rPr>
              <a:t>event</a:t>
            </a:r>
          </a:p>
        </p:txBody>
      </p:sp>
    </p:spTree>
    <p:extLst>
      <p:ext uri="{BB962C8B-B14F-4D97-AF65-F5344CB8AC3E}">
        <p14:creationId xmlns:p14="http://schemas.microsoft.com/office/powerpoint/2010/main" val="25200003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86CB4B4D-7CA3-9044-876B-883B54F8677D}" type="slidenum">
              <a:rPr lang="uk-UA" smtClean="0"/>
              <a:t>4</a:t>
            </a:fld>
            <a:endParaRPr lang="uk-UA" dirty="0"/>
          </a:p>
        </p:txBody>
      </p:sp>
      <p:sp>
        <p:nvSpPr>
          <p:cNvPr id="3" name="标题 2"/>
          <p:cNvSpPr>
            <a:spLocks noGrp="1"/>
          </p:cNvSpPr>
          <p:nvPr>
            <p:ph type="title"/>
          </p:nvPr>
        </p:nvSpPr>
        <p:spPr/>
        <p:txBody>
          <a:bodyPr/>
          <a:lstStyle/>
          <a:p>
            <a:endParaRPr lang="zh-CN" altLang="en-US"/>
          </a:p>
        </p:txBody>
      </p:sp>
      <p:sp>
        <p:nvSpPr>
          <p:cNvPr id="4" name="文本占位符 3"/>
          <p:cNvSpPr>
            <a:spLocks noGrp="1"/>
          </p:cNvSpPr>
          <p:nvPr>
            <p:ph type="body" sz="quarter" idx="10"/>
          </p:nvPr>
        </p:nvSpPr>
        <p:spPr/>
        <p:txBody>
          <a:bodyPr/>
          <a:lstStyle/>
          <a:p>
            <a:endParaRPr lang="zh-CN" altLang="en-US" dirty="0"/>
          </a:p>
        </p:txBody>
      </p:sp>
      <p:sp>
        <p:nvSpPr>
          <p:cNvPr id="5" name="横卷形 4"/>
          <p:cNvSpPr/>
          <p:nvPr/>
        </p:nvSpPr>
        <p:spPr>
          <a:xfrm>
            <a:off x="3118757" y="2759529"/>
            <a:ext cx="5176157" cy="1649185"/>
          </a:xfrm>
          <a:prstGeom prst="horizontalScroll">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CN" sz="3600" dirty="0"/>
              <a:t>DDD</a:t>
            </a:r>
            <a:r>
              <a:rPr kumimoji="1" lang="zh-CN" altLang="en-US" sz="3600" dirty="0"/>
              <a:t>泛谈</a:t>
            </a:r>
            <a:endParaRPr kumimoji="1" lang="en-US" altLang="zh-CN" sz="3600" dirty="0"/>
          </a:p>
        </p:txBody>
      </p:sp>
    </p:spTree>
    <p:extLst>
      <p:ext uri="{BB962C8B-B14F-4D97-AF65-F5344CB8AC3E}">
        <p14:creationId xmlns:p14="http://schemas.microsoft.com/office/powerpoint/2010/main" val="1494455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3759200" y="2570480"/>
            <a:ext cx="4602480" cy="3220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3935186" y="3281680"/>
            <a:ext cx="2811054" cy="2428240"/>
            <a:chOff x="3935186" y="3280278"/>
            <a:chExt cx="4914900" cy="2287765"/>
          </a:xfrm>
          <a:solidFill>
            <a:schemeClr val="accent5">
              <a:lumMod val="40000"/>
              <a:lumOff val="60000"/>
            </a:schemeClr>
          </a:solidFill>
        </p:grpSpPr>
        <p:sp>
          <p:nvSpPr>
            <p:cNvPr id="19" name="矩形 18"/>
            <p:cNvSpPr/>
            <p:nvPr/>
          </p:nvSpPr>
          <p:spPr>
            <a:xfrm>
              <a:off x="3935186" y="3559629"/>
              <a:ext cx="4914900" cy="2008414"/>
            </a:xfrm>
            <a:prstGeom prst="rect">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sp>
          <p:nvSpPr>
            <p:cNvPr id="20" name="文本框 19"/>
            <p:cNvSpPr txBox="1"/>
            <p:nvPr/>
          </p:nvSpPr>
          <p:spPr>
            <a:xfrm>
              <a:off x="4016466" y="3280278"/>
              <a:ext cx="1120957" cy="306591"/>
            </a:xfrm>
            <a:prstGeom prst="rect">
              <a:avLst/>
            </a:prstGeom>
            <a:grp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dirty="0"/>
                <a:t>聚合</a:t>
              </a:r>
            </a:p>
          </p:txBody>
        </p:sp>
      </p:grpSp>
      <p:sp>
        <p:nvSpPr>
          <p:cNvPr id="2" name="标题 1"/>
          <p:cNvSpPr>
            <a:spLocks noGrp="1"/>
          </p:cNvSpPr>
          <p:nvPr>
            <p:ph type="title"/>
          </p:nvPr>
        </p:nvSpPr>
        <p:spPr/>
        <p:txBody>
          <a:bodyPr/>
          <a:lstStyle/>
          <a:p>
            <a:r>
              <a:rPr kumimoji="1" lang="zh-CN" altLang="en-US" dirty="0"/>
              <a:t>领域驱动相关</a:t>
            </a:r>
            <a:r>
              <a:rPr kumimoji="1" lang="zh-CN" altLang="en-US" dirty="0" smtClean="0"/>
              <a:t>概念</a:t>
            </a:r>
            <a:endParaRPr kumimoji="1" lang="zh-CN" altLang="en-US" dirty="0"/>
          </a:p>
        </p:txBody>
      </p:sp>
      <p:sp>
        <p:nvSpPr>
          <p:cNvPr id="3" name="幻灯片编号占位符 2"/>
          <p:cNvSpPr>
            <a:spLocks noGrp="1"/>
          </p:cNvSpPr>
          <p:nvPr>
            <p:ph type="sldNum" sz="quarter" idx="4"/>
          </p:nvPr>
        </p:nvSpPr>
        <p:spPr/>
        <p:txBody>
          <a:bodyPr/>
          <a:lstStyle/>
          <a:p>
            <a:fld id="{86CB4B4D-7CA3-9044-876B-883B54F8677D}" type="slidenum">
              <a:rPr lang="uk-UA" smtClean="0"/>
              <a:t>40</a:t>
            </a:fld>
            <a:endParaRPr lang="uk-UA" dirty="0"/>
          </a:p>
        </p:txBody>
      </p:sp>
      <p:sp>
        <p:nvSpPr>
          <p:cNvPr id="5" name="矩形 4"/>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4016466" y="4895022"/>
            <a:ext cx="1013461" cy="452485"/>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err="1" smtClean="0"/>
              <a:t>Entity_n</a:t>
            </a:r>
            <a:endParaRPr lang="zh-CN" altLang="en-US" dirty="0"/>
          </a:p>
        </p:txBody>
      </p:sp>
      <p:sp>
        <p:nvSpPr>
          <p:cNvPr id="8" name="矩形 7"/>
          <p:cNvSpPr/>
          <p:nvPr/>
        </p:nvSpPr>
        <p:spPr>
          <a:xfrm>
            <a:off x="5314407" y="5162087"/>
            <a:ext cx="1238793" cy="3708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600" dirty="0" smtClean="0"/>
              <a:t>Value object</a:t>
            </a:r>
            <a:endParaRPr lang="zh-CN" altLang="en-US" sz="1600" dirty="0"/>
          </a:p>
        </p:txBody>
      </p:sp>
      <p:cxnSp>
        <p:nvCxnSpPr>
          <p:cNvPr id="10" name="直接连接符 9"/>
          <p:cNvCxnSpPr>
            <a:stCxn id="7" idx="3"/>
            <a:endCxn id="8" idx="1"/>
          </p:cNvCxnSpPr>
          <p:nvPr/>
        </p:nvCxnSpPr>
        <p:spPr>
          <a:xfrm>
            <a:off x="5029927" y="5121265"/>
            <a:ext cx="284480" cy="226242"/>
          </a:xfrm>
          <a:prstGeom prst="line">
            <a:avLst/>
          </a:prstGeom>
        </p:spPr>
        <p:style>
          <a:lnRef idx="1">
            <a:schemeClr val="accent2"/>
          </a:lnRef>
          <a:fillRef idx="0">
            <a:schemeClr val="accent2"/>
          </a:fillRef>
          <a:effectRef idx="0">
            <a:schemeClr val="accent2"/>
          </a:effectRef>
          <a:fontRef idx="minor">
            <a:schemeClr val="tx1"/>
          </a:fontRef>
        </p:style>
      </p:cxnSp>
      <p:sp>
        <p:nvSpPr>
          <p:cNvPr id="15" name="矩形 14"/>
          <p:cNvSpPr/>
          <p:nvPr/>
        </p:nvSpPr>
        <p:spPr>
          <a:xfrm>
            <a:off x="5314407" y="4705013"/>
            <a:ext cx="1238793" cy="3708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600" dirty="0" smtClean="0"/>
              <a:t>Value object</a:t>
            </a:r>
            <a:endParaRPr lang="zh-CN" altLang="en-US" sz="1600" dirty="0"/>
          </a:p>
        </p:txBody>
      </p:sp>
      <p:cxnSp>
        <p:nvCxnSpPr>
          <p:cNvPr id="16" name="直接连接符 15"/>
          <p:cNvCxnSpPr>
            <a:stCxn id="7" idx="3"/>
            <a:endCxn id="15" idx="1"/>
          </p:cNvCxnSpPr>
          <p:nvPr/>
        </p:nvCxnSpPr>
        <p:spPr>
          <a:xfrm flipV="1">
            <a:off x="5029927" y="4890433"/>
            <a:ext cx="284480" cy="230832"/>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直接连接符 26"/>
          <p:cNvCxnSpPr>
            <a:stCxn id="26" idx="3"/>
            <a:endCxn id="15" idx="1"/>
          </p:cNvCxnSpPr>
          <p:nvPr/>
        </p:nvCxnSpPr>
        <p:spPr>
          <a:xfrm>
            <a:off x="5029927" y="4388751"/>
            <a:ext cx="284480" cy="501682"/>
          </a:xfrm>
          <a:prstGeom prst="line">
            <a:avLst/>
          </a:prstGeom>
        </p:spPr>
        <p:style>
          <a:lnRef idx="1">
            <a:schemeClr val="accent2"/>
          </a:lnRef>
          <a:fillRef idx="0">
            <a:schemeClr val="accent2"/>
          </a:fillRef>
          <a:effectRef idx="0">
            <a:schemeClr val="accent2"/>
          </a:effectRef>
          <a:fontRef idx="minor">
            <a:schemeClr val="tx1"/>
          </a:fontRef>
        </p:style>
      </p:cxnSp>
      <p:sp>
        <p:nvSpPr>
          <p:cNvPr id="30" name="矩形 29"/>
          <p:cNvSpPr/>
          <p:nvPr/>
        </p:nvSpPr>
        <p:spPr>
          <a:xfrm>
            <a:off x="5314407" y="4203026"/>
            <a:ext cx="1238793" cy="3708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600" dirty="0" smtClean="0"/>
              <a:t>Value object</a:t>
            </a:r>
            <a:endParaRPr lang="zh-CN" altLang="en-US" sz="1600" dirty="0"/>
          </a:p>
        </p:txBody>
      </p:sp>
      <p:cxnSp>
        <p:nvCxnSpPr>
          <p:cNvPr id="31" name="直接连接符 30"/>
          <p:cNvCxnSpPr>
            <a:stCxn id="26" idx="3"/>
            <a:endCxn id="30" idx="1"/>
          </p:cNvCxnSpPr>
          <p:nvPr/>
        </p:nvCxnSpPr>
        <p:spPr>
          <a:xfrm flipV="1">
            <a:off x="5029927" y="4388446"/>
            <a:ext cx="284480" cy="305"/>
          </a:xfrm>
          <a:prstGeom prst="line">
            <a:avLst/>
          </a:prstGeom>
        </p:spPr>
        <p:style>
          <a:lnRef idx="1">
            <a:schemeClr val="accent2"/>
          </a:lnRef>
          <a:fillRef idx="0">
            <a:schemeClr val="accent2"/>
          </a:fillRef>
          <a:effectRef idx="0">
            <a:schemeClr val="accent2"/>
          </a:effectRef>
          <a:fontRef idx="minor">
            <a:schemeClr val="tx1"/>
          </a:fontRef>
        </p:style>
      </p:cxnSp>
      <p:sp>
        <p:nvSpPr>
          <p:cNvPr id="26" name="矩形 25"/>
          <p:cNvSpPr/>
          <p:nvPr/>
        </p:nvSpPr>
        <p:spPr>
          <a:xfrm>
            <a:off x="4016466" y="4162508"/>
            <a:ext cx="1013461" cy="452485"/>
          </a:xfrm>
          <a:prstGeom prst="rect">
            <a:avLst/>
          </a:prstGeom>
          <a:ln w="28575">
            <a:solidFill>
              <a:srgbClr val="ED8C14"/>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smtClean="0"/>
              <a:t>Entity_1</a:t>
            </a:r>
            <a:endParaRPr lang="zh-CN" altLang="en-US" dirty="0"/>
          </a:p>
        </p:txBody>
      </p:sp>
      <p:sp>
        <p:nvSpPr>
          <p:cNvPr id="49" name="文本框 48"/>
          <p:cNvSpPr txBox="1"/>
          <p:nvPr/>
        </p:nvSpPr>
        <p:spPr>
          <a:xfrm>
            <a:off x="6884168" y="3604586"/>
            <a:ext cx="641126" cy="369332"/>
          </a:xfrm>
          <a:prstGeom prst="rect">
            <a:avLst/>
          </a:prstGeom>
          <a:solidFill>
            <a:srgbClr val="FFC000"/>
          </a:solid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dirty="0"/>
              <a:t>服务</a:t>
            </a:r>
          </a:p>
        </p:txBody>
      </p:sp>
      <p:sp>
        <p:nvSpPr>
          <p:cNvPr id="50" name="矩形 49"/>
          <p:cNvSpPr/>
          <p:nvPr/>
        </p:nvSpPr>
        <p:spPr>
          <a:xfrm>
            <a:off x="6837680" y="4703529"/>
            <a:ext cx="1249680" cy="648002"/>
          </a:xfrm>
          <a:prstGeom prst="rect">
            <a:avLst/>
          </a:prstGeom>
          <a:solidFill>
            <a:schemeClr val="accent5">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sp>
        <p:nvSpPr>
          <p:cNvPr id="51" name="文本框 50"/>
          <p:cNvSpPr txBox="1"/>
          <p:nvPr/>
        </p:nvSpPr>
        <p:spPr>
          <a:xfrm>
            <a:off x="6929120" y="4367011"/>
            <a:ext cx="641126" cy="369332"/>
          </a:xfrm>
          <a:prstGeom prst="rect">
            <a:avLst/>
          </a:prstGeom>
          <a:solidFill>
            <a:schemeClr val="accent5">
              <a:lumMod val="40000"/>
              <a:lumOff val="60000"/>
            </a:schemeClr>
          </a:solid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dirty="0"/>
              <a:t>聚合</a:t>
            </a:r>
          </a:p>
        </p:txBody>
      </p:sp>
      <p:sp>
        <p:nvSpPr>
          <p:cNvPr id="52" name="文本框 51"/>
          <p:cNvSpPr txBox="1"/>
          <p:nvPr/>
        </p:nvSpPr>
        <p:spPr>
          <a:xfrm>
            <a:off x="3811996" y="2278252"/>
            <a:ext cx="912404" cy="369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smtClean="0"/>
              <a:t>资源库</a:t>
            </a:r>
            <a:endParaRPr lang="zh-CN" altLang="en-US" dirty="0"/>
          </a:p>
        </p:txBody>
      </p:sp>
      <p:cxnSp>
        <p:nvCxnSpPr>
          <p:cNvPr id="54" name="直接连接符 53"/>
          <p:cNvCxnSpPr/>
          <p:nvPr/>
        </p:nvCxnSpPr>
        <p:spPr>
          <a:xfrm>
            <a:off x="3935186" y="3190240"/>
            <a:ext cx="4237264" cy="0"/>
          </a:xfrm>
          <a:prstGeom prst="line">
            <a:avLst/>
          </a:prstGeom>
          <a:ln>
            <a:prstDash val="dash"/>
          </a:ln>
        </p:spPr>
        <p:style>
          <a:lnRef idx="3">
            <a:schemeClr val="accent2"/>
          </a:lnRef>
          <a:fillRef idx="0">
            <a:schemeClr val="accent2"/>
          </a:fillRef>
          <a:effectRef idx="2">
            <a:schemeClr val="accent2"/>
          </a:effectRef>
          <a:fontRef idx="minor">
            <a:schemeClr val="tx1"/>
          </a:fontRef>
        </p:style>
      </p:cxnSp>
      <p:sp>
        <p:nvSpPr>
          <p:cNvPr id="61" name="剪去对角的矩形 60"/>
          <p:cNvSpPr/>
          <p:nvPr/>
        </p:nvSpPr>
        <p:spPr>
          <a:xfrm>
            <a:off x="4047891" y="2688406"/>
            <a:ext cx="3826109" cy="379914"/>
          </a:xfrm>
          <a:prstGeom prst="snip2Diag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smtClean="0"/>
              <a:t>interface</a:t>
            </a:r>
            <a:endParaRPr lang="zh-CN" altLang="en-US" dirty="0"/>
          </a:p>
        </p:txBody>
      </p:sp>
      <p:sp>
        <p:nvSpPr>
          <p:cNvPr id="62" name="文本框 61"/>
          <p:cNvSpPr txBox="1"/>
          <p:nvPr/>
        </p:nvSpPr>
        <p:spPr>
          <a:xfrm>
            <a:off x="5325376" y="3673245"/>
            <a:ext cx="1203192" cy="369332"/>
          </a:xfrm>
          <a:prstGeom prst="rect">
            <a:avLst/>
          </a:prstGeom>
          <a:solidFill>
            <a:srgbClr val="FFC000"/>
          </a:solid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zh-CN" altLang="en-US" dirty="0"/>
              <a:t>服务</a:t>
            </a:r>
          </a:p>
        </p:txBody>
      </p:sp>
    </p:spTree>
    <p:extLst>
      <p:ext uri="{BB962C8B-B14F-4D97-AF65-F5344CB8AC3E}">
        <p14:creationId xmlns:p14="http://schemas.microsoft.com/office/powerpoint/2010/main" val="32173248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软件的发展</a:t>
            </a:r>
            <a:endParaRPr kumimoji="1" lang="zh-CN" altLang="en-US" dirty="0"/>
          </a:p>
        </p:txBody>
      </p:sp>
      <p:sp>
        <p:nvSpPr>
          <p:cNvPr id="3" name="幻灯片编号占位符 2"/>
          <p:cNvSpPr>
            <a:spLocks noGrp="1"/>
          </p:cNvSpPr>
          <p:nvPr>
            <p:ph type="sldNum" sz="quarter" idx="4"/>
          </p:nvPr>
        </p:nvSpPr>
        <p:spPr/>
        <p:txBody>
          <a:bodyPr/>
          <a:lstStyle/>
          <a:p>
            <a:fld id="{86CB4B4D-7CA3-9044-876B-883B54F8677D}" type="slidenum">
              <a:rPr lang="uk-UA" smtClean="0"/>
              <a:t>5</a:t>
            </a:fld>
            <a:endParaRPr lang="uk-UA" dirty="0"/>
          </a:p>
        </p:txBody>
      </p:sp>
      <p:sp>
        <p:nvSpPr>
          <p:cNvPr id="5" name="矩形 4"/>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p:cNvSpPr/>
          <p:nvPr/>
        </p:nvSpPr>
        <p:spPr>
          <a:xfrm>
            <a:off x="1097280" y="2580640"/>
            <a:ext cx="1983555" cy="305816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流程图: 磁盘 7"/>
          <p:cNvSpPr/>
          <p:nvPr/>
        </p:nvSpPr>
        <p:spPr>
          <a:xfrm>
            <a:off x="1452880" y="4836160"/>
            <a:ext cx="944880" cy="4775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198880" y="3213041"/>
            <a:ext cx="1706880" cy="975360"/>
            <a:chOff x="1381760" y="3345121"/>
            <a:chExt cx="1706880" cy="975360"/>
          </a:xfrm>
        </p:grpSpPr>
        <p:sp>
          <p:nvSpPr>
            <p:cNvPr id="7" name="单圆角矩形 6"/>
            <p:cNvSpPr/>
            <p:nvPr/>
          </p:nvSpPr>
          <p:spPr>
            <a:xfrm>
              <a:off x="1381760" y="3345121"/>
              <a:ext cx="1402080" cy="670560"/>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单圆角矩形 8"/>
            <p:cNvSpPr/>
            <p:nvPr/>
          </p:nvSpPr>
          <p:spPr>
            <a:xfrm>
              <a:off x="1534160" y="3497521"/>
              <a:ext cx="1402080" cy="670560"/>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单圆角矩形 9"/>
            <p:cNvSpPr/>
            <p:nvPr/>
          </p:nvSpPr>
          <p:spPr>
            <a:xfrm>
              <a:off x="1686560" y="3649921"/>
              <a:ext cx="1402080" cy="670560"/>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圆角矩形 11"/>
          <p:cNvSpPr/>
          <p:nvPr/>
        </p:nvSpPr>
        <p:spPr>
          <a:xfrm>
            <a:off x="4128067" y="2501782"/>
            <a:ext cx="1423578" cy="137668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3" name="流程图: 磁盘 12"/>
          <p:cNvSpPr/>
          <p:nvPr/>
        </p:nvSpPr>
        <p:spPr>
          <a:xfrm>
            <a:off x="4512926" y="3426283"/>
            <a:ext cx="653857" cy="238760"/>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nvGrpSpPr>
          <p:cNvPr id="14" name="组合 13"/>
          <p:cNvGrpSpPr/>
          <p:nvPr/>
        </p:nvGrpSpPr>
        <p:grpSpPr>
          <a:xfrm>
            <a:off x="4249275" y="2702442"/>
            <a:ext cx="1181161" cy="487680"/>
            <a:chOff x="1381760" y="3345121"/>
            <a:chExt cx="1706880" cy="975360"/>
          </a:xfrm>
        </p:grpSpPr>
        <p:sp>
          <p:nvSpPr>
            <p:cNvPr id="15" name="单圆角矩形 14"/>
            <p:cNvSpPr/>
            <p:nvPr/>
          </p:nvSpPr>
          <p:spPr>
            <a:xfrm>
              <a:off x="1381760" y="3345121"/>
              <a:ext cx="1402080" cy="670560"/>
            </a:xfrm>
            <a:prstGeom prst="snip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6" name="单圆角矩形 15"/>
            <p:cNvSpPr/>
            <p:nvPr/>
          </p:nvSpPr>
          <p:spPr>
            <a:xfrm>
              <a:off x="1534160" y="3497521"/>
              <a:ext cx="1402080" cy="670560"/>
            </a:xfrm>
            <a:prstGeom prst="snip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7" name="单圆角矩形 16"/>
            <p:cNvSpPr/>
            <p:nvPr/>
          </p:nvSpPr>
          <p:spPr>
            <a:xfrm>
              <a:off x="1686560" y="3649921"/>
              <a:ext cx="1402080" cy="670560"/>
            </a:xfrm>
            <a:prstGeom prst="snip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sp>
        <p:nvSpPr>
          <p:cNvPr id="18" name="圆角矩形 17"/>
          <p:cNvSpPr/>
          <p:nvPr/>
        </p:nvSpPr>
        <p:spPr>
          <a:xfrm>
            <a:off x="5829826" y="2519562"/>
            <a:ext cx="1423578" cy="1341179"/>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19" name="流程图: 磁盘 18"/>
          <p:cNvSpPr/>
          <p:nvPr/>
        </p:nvSpPr>
        <p:spPr>
          <a:xfrm>
            <a:off x="6214685" y="3444063"/>
            <a:ext cx="653857" cy="238760"/>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nvGrpSpPr>
          <p:cNvPr id="20" name="组合 19"/>
          <p:cNvGrpSpPr/>
          <p:nvPr/>
        </p:nvGrpSpPr>
        <p:grpSpPr>
          <a:xfrm>
            <a:off x="5951034" y="2720222"/>
            <a:ext cx="1181161" cy="487680"/>
            <a:chOff x="1381760" y="3345121"/>
            <a:chExt cx="1706880" cy="975360"/>
          </a:xfrm>
        </p:grpSpPr>
        <p:sp>
          <p:nvSpPr>
            <p:cNvPr id="21" name="单圆角矩形 20"/>
            <p:cNvSpPr/>
            <p:nvPr/>
          </p:nvSpPr>
          <p:spPr>
            <a:xfrm>
              <a:off x="1381760" y="3345121"/>
              <a:ext cx="1402080" cy="670560"/>
            </a:xfrm>
            <a:prstGeom prst="snip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 name="单圆角矩形 21"/>
            <p:cNvSpPr/>
            <p:nvPr/>
          </p:nvSpPr>
          <p:spPr>
            <a:xfrm>
              <a:off x="1534160" y="3497521"/>
              <a:ext cx="1402080" cy="670560"/>
            </a:xfrm>
            <a:prstGeom prst="snip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3" name="单圆角矩形 22"/>
            <p:cNvSpPr/>
            <p:nvPr/>
          </p:nvSpPr>
          <p:spPr>
            <a:xfrm>
              <a:off x="1686560" y="3649921"/>
              <a:ext cx="1402080" cy="670560"/>
            </a:xfrm>
            <a:prstGeom prst="snip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sp>
        <p:nvSpPr>
          <p:cNvPr id="24" name="圆角矩形 23"/>
          <p:cNvSpPr/>
          <p:nvPr/>
        </p:nvSpPr>
        <p:spPr>
          <a:xfrm>
            <a:off x="4128778" y="4104463"/>
            <a:ext cx="1423578" cy="137668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25" name="流程图: 磁盘 24"/>
          <p:cNvSpPr/>
          <p:nvPr/>
        </p:nvSpPr>
        <p:spPr>
          <a:xfrm>
            <a:off x="4513637" y="5028964"/>
            <a:ext cx="653857" cy="238760"/>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26" name="组合 25"/>
          <p:cNvGrpSpPr/>
          <p:nvPr/>
        </p:nvGrpSpPr>
        <p:grpSpPr>
          <a:xfrm>
            <a:off x="4249986" y="4305123"/>
            <a:ext cx="1181161" cy="487680"/>
            <a:chOff x="1381760" y="3345121"/>
            <a:chExt cx="1706880" cy="975360"/>
          </a:xfrm>
        </p:grpSpPr>
        <p:sp>
          <p:nvSpPr>
            <p:cNvPr id="27" name="单圆角矩形 26"/>
            <p:cNvSpPr/>
            <p:nvPr/>
          </p:nvSpPr>
          <p:spPr>
            <a:xfrm>
              <a:off x="1381760" y="3345121"/>
              <a:ext cx="1402080" cy="670560"/>
            </a:xfrm>
            <a:prstGeom prst="snip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8" name="单圆角矩形 27"/>
            <p:cNvSpPr/>
            <p:nvPr/>
          </p:nvSpPr>
          <p:spPr>
            <a:xfrm>
              <a:off x="1534160" y="3497521"/>
              <a:ext cx="1402080" cy="670560"/>
            </a:xfrm>
            <a:prstGeom prst="snip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9" name="单圆角矩形 28"/>
            <p:cNvSpPr/>
            <p:nvPr/>
          </p:nvSpPr>
          <p:spPr>
            <a:xfrm>
              <a:off x="1686560" y="3649921"/>
              <a:ext cx="1402080" cy="670560"/>
            </a:xfrm>
            <a:prstGeom prst="snip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sp>
        <p:nvSpPr>
          <p:cNvPr id="30" name="圆角矩形 29"/>
          <p:cNvSpPr/>
          <p:nvPr/>
        </p:nvSpPr>
        <p:spPr>
          <a:xfrm>
            <a:off x="5850856" y="4096902"/>
            <a:ext cx="1392388" cy="137668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31" name="流程图: 磁盘 30"/>
          <p:cNvSpPr/>
          <p:nvPr/>
        </p:nvSpPr>
        <p:spPr>
          <a:xfrm>
            <a:off x="6245875" y="5021403"/>
            <a:ext cx="653857" cy="23876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nvGrpSpPr>
          <p:cNvPr id="32" name="组合 31"/>
          <p:cNvGrpSpPr/>
          <p:nvPr/>
        </p:nvGrpSpPr>
        <p:grpSpPr>
          <a:xfrm>
            <a:off x="5982224" y="4297562"/>
            <a:ext cx="1181161" cy="487680"/>
            <a:chOff x="1381760" y="3345121"/>
            <a:chExt cx="1706880" cy="975360"/>
          </a:xfrm>
        </p:grpSpPr>
        <p:sp>
          <p:nvSpPr>
            <p:cNvPr id="33" name="单圆角矩形 32"/>
            <p:cNvSpPr/>
            <p:nvPr/>
          </p:nvSpPr>
          <p:spPr>
            <a:xfrm>
              <a:off x="1381760" y="3345121"/>
              <a:ext cx="1402080" cy="670560"/>
            </a:xfrm>
            <a:prstGeom prst="snip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4" name="单圆角矩形 33"/>
            <p:cNvSpPr/>
            <p:nvPr/>
          </p:nvSpPr>
          <p:spPr>
            <a:xfrm>
              <a:off x="1534160" y="3497521"/>
              <a:ext cx="1402080" cy="670560"/>
            </a:xfrm>
            <a:prstGeom prst="snip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5" name="单圆角矩形 34"/>
            <p:cNvSpPr/>
            <p:nvPr/>
          </p:nvSpPr>
          <p:spPr>
            <a:xfrm>
              <a:off x="1686560" y="3649921"/>
              <a:ext cx="1402080" cy="670560"/>
            </a:xfrm>
            <a:prstGeom prst="snip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grpSp>
        <p:nvGrpSpPr>
          <p:cNvPr id="96" name="组合 95"/>
          <p:cNvGrpSpPr/>
          <p:nvPr/>
        </p:nvGrpSpPr>
        <p:grpSpPr>
          <a:xfrm>
            <a:off x="8321666" y="3028968"/>
            <a:ext cx="1423578" cy="295747"/>
            <a:chOff x="8321666" y="3114158"/>
            <a:chExt cx="1423578" cy="295747"/>
          </a:xfrm>
        </p:grpSpPr>
        <p:sp>
          <p:nvSpPr>
            <p:cNvPr id="73" name="圆角矩形 72"/>
            <p:cNvSpPr/>
            <p:nvPr/>
          </p:nvSpPr>
          <p:spPr>
            <a:xfrm>
              <a:off x="8321666" y="3114158"/>
              <a:ext cx="1423578" cy="29574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40" name="流程图: 磁盘 39"/>
            <p:cNvSpPr/>
            <p:nvPr/>
          </p:nvSpPr>
          <p:spPr>
            <a:xfrm>
              <a:off x="9050749" y="3157101"/>
              <a:ext cx="589033" cy="208221"/>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3" name="单圆角矩形 42"/>
            <p:cNvSpPr/>
            <p:nvPr/>
          </p:nvSpPr>
          <p:spPr>
            <a:xfrm>
              <a:off x="8474063" y="3172253"/>
              <a:ext cx="517537" cy="196880"/>
            </a:xfrm>
            <a:prstGeom prst="snip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sp>
        <p:nvSpPr>
          <p:cNvPr id="51" name="圆角矩形 50"/>
          <p:cNvSpPr/>
          <p:nvPr/>
        </p:nvSpPr>
        <p:spPr>
          <a:xfrm>
            <a:off x="8322377" y="4096843"/>
            <a:ext cx="1423578" cy="137668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52" name="流程图: 磁盘 51"/>
          <p:cNvSpPr/>
          <p:nvPr/>
        </p:nvSpPr>
        <p:spPr>
          <a:xfrm>
            <a:off x="8707236" y="5021344"/>
            <a:ext cx="653857" cy="238760"/>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53" name="组合 52"/>
          <p:cNvGrpSpPr/>
          <p:nvPr/>
        </p:nvGrpSpPr>
        <p:grpSpPr>
          <a:xfrm>
            <a:off x="8443585" y="4297503"/>
            <a:ext cx="1181161" cy="487680"/>
            <a:chOff x="1381760" y="3345121"/>
            <a:chExt cx="1706880" cy="975360"/>
          </a:xfrm>
        </p:grpSpPr>
        <p:sp>
          <p:nvSpPr>
            <p:cNvPr id="54" name="单圆角矩形 53"/>
            <p:cNvSpPr/>
            <p:nvPr/>
          </p:nvSpPr>
          <p:spPr>
            <a:xfrm>
              <a:off x="1381760" y="3345121"/>
              <a:ext cx="1402080" cy="670560"/>
            </a:xfrm>
            <a:prstGeom prst="snip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5" name="单圆角矩形 54"/>
            <p:cNvSpPr/>
            <p:nvPr/>
          </p:nvSpPr>
          <p:spPr>
            <a:xfrm>
              <a:off x="1534160" y="3497521"/>
              <a:ext cx="1402080" cy="670560"/>
            </a:xfrm>
            <a:prstGeom prst="snip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6" name="单圆角矩形 55"/>
            <p:cNvSpPr/>
            <p:nvPr/>
          </p:nvSpPr>
          <p:spPr>
            <a:xfrm>
              <a:off x="1686560" y="3649921"/>
              <a:ext cx="1402080" cy="670560"/>
            </a:xfrm>
            <a:prstGeom prst="snip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sp>
        <p:nvSpPr>
          <p:cNvPr id="57" name="圆角矩形 56"/>
          <p:cNvSpPr/>
          <p:nvPr/>
        </p:nvSpPr>
        <p:spPr>
          <a:xfrm>
            <a:off x="10125735" y="4099442"/>
            <a:ext cx="1423578" cy="137668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58" name="流程图: 磁盘 57"/>
          <p:cNvSpPr/>
          <p:nvPr/>
        </p:nvSpPr>
        <p:spPr>
          <a:xfrm>
            <a:off x="10510594" y="5023943"/>
            <a:ext cx="653857" cy="23876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nvGrpSpPr>
          <p:cNvPr id="59" name="组合 58"/>
          <p:cNvGrpSpPr/>
          <p:nvPr/>
        </p:nvGrpSpPr>
        <p:grpSpPr>
          <a:xfrm>
            <a:off x="10246943" y="4300102"/>
            <a:ext cx="1181161" cy="487680"/>
            <a:chOff x="1381760" y="3345121"/>
            <a:chExt cx="1706880" cy="975360"/>
          </a:xfrm>
        </p:grpSpPr>
        <p:sp>
          <p:nvSpPr>
            <p:cNvPr id="60" name="单圆角矩形 59"/>
            <p:cNvSpPr/>
            <p:nvPr/>
          </p:nvSpPr>
          <p:spPr>
            <a:xfrm>
              <a:off x="1381760" y="3345121"/>
              <a:ext cx="1402080" cy="670560"/>
            </a:xfrm>
            <a:prstGeom prst="snip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61" name="单圆角矩形 60"/>
            <p:cNvSpPr/>
            <p:nvPr/>
          </p:nvSpPr>
          <p:spPr>
            <a:xfrm>
              <a:off x="1534160" y="3497521"/>
              <a:ext cx="1402080" cy="670560"/>
            </a:xfrm>
            <a:prstGeom prst="snip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62" name="单圆角矩形 61"/>
            <p:cNvSpPr/>
            <p:nvPr/>
          </p:nvSpPr>
          <p:spPr>
            <a:xfrm>
              <a:off x="1686560" y="3649921"/>
              <a:ext cx="1402080" cy="670560"/>
            </a:xfrm>
            <a:prstGeom prst="snip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grpSp>
        <p:nvGrpSpPr>
          <p:cNvPr id="97" name="组合 96"/>
          <p:cNvGrpSpPr/>
          <p:nvPr/>
        </p:nvGrpSpPr>
        <p:grpSpPr>
          <a:xfrm>
            <a:off x="8321666" y="3554299"/>
            <a:ext cx="1423578" cy="315105"/>
            <a:chOff x="8321666" y="3579732"/>
            <a:chExt cx="1423578" cy="315105"/>
          </a:xfrm>
        </p:grpSpPr>
        <p:sp>
          <p:nvSpPr>
            <p:cNvPr id="74" name="圆角矩形 73"/>
            <p:cNvSpPr/>
            <p:nvPr/>
          </p:nvSpPr>
          <p:spPr>
            <a:xfrm>
              <a:off x="8321666" y="3579732"/>
              <a:ext cx="1423578" cy="31510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42" name="单圆角矩形 41"/>
            <p:cNvSpPr/>
            <p:nvPr/>
          </p:nvSpPr>
          <p:spPr>
            <a:xfrm>
              <a:off x="8474065" y="3644766"/>
              <a:ext cx="517537" cy="196880"/>
            </a:xfrm>
            <a:prstGeom prst="snip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3" name="流程图: 磁盘 62"/>
            <p:cNvSpPr/>
            <p:nvPr/>
          </p:nvSpPr>
          <p:spPr>
            <a:xfrm>
              <a:off x="9060755" y="3630855"/>
              <a:ext cx="589033" cy="208221"/>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sp>
        <p:nvSpPr>
          <p:cNvPr id="65" name="圆角矩形 64"/>
          <p:cNvSpPr/>
          <p:nvPr/>
        </p:nvSpPr>
        <p:spPr>
          <a:xfrm>
            <a:off x="10121161" y="2511824"/>
            <a:ext cx="1423578" cy="13589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66" name="流程图: 磁盘 65"/>
          <p:cNvSpPr/>
          <p:nvPr/>
        </p:nvSpPr>
        <p:spPr>
          <a:xfrm>
            <a:off x="10850244" y="3050303"/>
            <a:ext cx="589033" cy="208221"/>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7" name="单圆角矩形 66"/>
          <p:cNvSpPr/>
          <p:nvPr/>
        </p:nvSpPr>
        <p:spPr>
          <a:xfrm>
            <a:off x="10273560" y="3523925"/>
            <a:ext cx="517537" cy="196880"/>
          </a:xfrm>
          <a:prstGeom prst="snip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8" name="单圆角矩形 67"/>
          <p:cNvSpPr/>
          <p:nvPr/>
        </p:nvSpPr>
        <p:spPr>
          <a:xfrm>
            <a:off x="10273558" y="3116255"/>
            <a:ext cx="517537" cy="196880"/>
          </a:xfrm>
          <a:prstGeom prst="snip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9" name="单圆角矩形 68"/>
          <p:cNvSpPr/>
          <p:nvPr/>
        </p:nvSpPr>
        <p:spPr>
          <a:xfrm>
            <a:off x="10273559" y="2712484"/>
            <a:ext cx="517537" cy="196880"/>
          </a:xfrm>
          <a:prstGeom prst="snip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0" name="流程图: 磁盘 69"/>
          <p:cNvSpPr/>
          <p:nvPr/>
        </p:nvSpPr>
        <p:spPr>
          <a:xfrm>
            <a:off x="10860250" y="3479534"/>
            <a:ext cx="589033" cy="208221"/>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1" name="右箭头 70"/>
          <p:cNvSpPr/>
          <p:nvPr/>
        </p:nvSpPr>
        <p:spPr>
          <a:xfrm>
            <a:off x="3261360" y="3659904"/>
            <a:ext cx="812800" cy="75692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2" name="右箭头 71"/>
          <p:cNvSpPr/>
          <p:nvPr/>
        </p:nvSpPr>
        <p:spPr>
          <a:xfrm>
            <a:off x="7419484" y="3665043"/>
            <a:ext cx="812800" cy="75692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nvGrpSpPr>
          <p:cNvPr id="95" name="组合 94"/>
          <p:cNvGrpSpPr/>
          <p:nvPr/>
        </p:nvGrpSpPr>
        <p:grpSpPr>
          <a:xfrm>
            <a:off x="8321666" y="2507402"/>
            <a:ext cx="1423578" cy="291983"/>
            <a:chOff x="8321666" y="2523209"/>
            <a:chExt cx="1423578" cy="291983"/>
          </a:xfrm>
        </p:grpSpPr>
        <p:sp>
          <p:nvSpPr>
            <p:cNvPr id="39" name="圆角矩形 38"/>
            <p:cNvSpPr/>
            <p:nvPr/>
          </p:nvSpPr>
          <p:spPr>
            <a:xfrm>
              <a:off x="8321666" y="2523209"/>
              <a:ext cx="1423578" cy="29198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44" name="单圆角矩形 43"/>
            <p:cNvSpPr/>
            <p:nvPr/>
          </p:nvSpPr>
          <p:spPr>
            <a:xfrm>
              <a:off x="8474064" y="2573892"/>
              <a:ext cx="517537" cy="196880"/>
            </a:xfrm>
            <a:prstGeom prst="snip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4" name="单圆角矩形 63"/>
            <p:cNvSpPr/>
            <p:nvPr/>
          </p:nvSpPr>
          <p:spPr>
            <a:xfrm>
              <a:off x="9101927" y="2573861"/>
              <a:ext cx="517537" cy="196880"/>
            </a:xfrm>
            <a:prstGeom prst="snip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pSp>
      <p:cxnSp>
        <p:nvCxnSpPr>
          <p:cNvPr id="36" name="直接连接符 35"/>
          <p:cNvCxnSpPr>
            <a:stCxn id="12" idx="3"/>
            <a:endCxn id="30" idx="1"/>
          </p:cNvCxnSpPr>
          <p:nvPr/>
        </p:nvCxnSpPr>
        <p:spPr>
          <a:xfrm>
            <a:off x="5551645" y="3190122"/>
            <a:ext cx="299211" cy="1595120"/>
          </a:xfrm>
          <a:prstGeom prst="line">
            <a:avLst/>
          </a:prstGeom>
        </p:spPr>
        <p:style>
          <a:lnRef idx="3">
            <a:schemeClr val="accent2"/>
          </a:lnRef>
          <a:fillRef idx="0">
            <a:schemeClr val="accent2"/>
          </a:fillRef>
          <a:effectRef idx="2">
            <a:schemeClr val="accent2"/>
          </a:effectRef>
          <a:fontRef idx="minor">
            <a:schemeClr val="tx1"/>
          </a:fontRef>
        </p:style>
      </p:cxnSp>
      <p:cxnSp>
        <p:nvCxnSpPr>
          <p:cNvPr id="75" name="直接连接符 74"/>
          <p:cNvCxnSpPr>
            <a:stCxn id="18" idx="1"/>
            <a:endCxn id="24" idx="3"/>
          </p:cNvCxnSpPr>
          <p:nvPr/>
        </p:nvCxnSpPr>
        <p:spPr>
          <a:xfrm flipH="1">
            <a:off x="5552356" y="3190152"/>
            <a:ext cx="277470" cy="1602651"/>
          </a:xfrm>
          <a:prstGeom prst="line">
            <a:avLst/>
          </a:prstGeom>
        </p:spPr>
        <p:style>
          <a:lnRef idx="3">
            <a:schemeClr val="accent2"/>
          </a:lnRef>
          <a:fillRef idx="0">
            <a:schemeClr val="accent2"/>
          </a:fillRef>
          <a:effectRef idx="2">
            <a:schemeClr val="accent2"/>
          </a:effectRef>
          <a:fontRef idx="minor">
            <a:schemeClr val="tx1"/>
          </a:fontRef>
        </p:style>
      </p:cxnSp>
      <p:cxnSp>
        <p:nvCxnSpPr>
          <p:cNvPr id="76" name="直接连接符 75"/>
          <p:cNvCxnSpPr>
            <a:stCxn id="18" idx="2"/>
            <a:endCxn id="24" idx="0"/>
          </p:cNvCxnSpPr>
          <p:nvPr/>
        </p:nvCxnSpPr>
        <p:spPr>
          <a:xfrm flipH="1">
            <a:off x="4840567" y="3860741"/>
            <a:ext cx="1701048" cy="243722"/>
          </a:xfrm>
          <a:prstGeom prst="line">
            <a:avLst/>
          </a:prstGeom>
        </p:spPr>
        <p:style>
          <a:lnRef idx="3">
            <a:schemeClr val="accent2"/>
          </a:lnRef>
          <a:fillRef idx="0">
            <a:schemeClr val="accent2"/>
          </a:fillRef>
          <a:effectRef idx="2">
            <a:schemeClr val="accent2"/>
          </a:effectRef>
          <a:fontRef idx="minor">
            <a:schemeClr val="tx1"/>
          </a:fontRef>
        </p:style>
      </p:cxnSp>
      <p:cxnSp>
        <p:nvCxnSpPr>
          <p:cNvPr id="77" name="直接连接符 76"/>
          <p:cNvCxnSpPr>
            <a:stCxn id="30" idx="0"/>
            <a:endCxn id="12" idx="2"/>
          </p:cNvCxnSpPr>
          <p:nvPr/>
        </p:nvCxnSpPr>
        <p:spPr>
          <a:xfrm flipH="1" flipV="1">
            <a:off x="4839856" y="3878462"/>
            <a:ext cx="1707194" cy="218440"/>
          </a:xfrm>
          <a:prstGeom prst="line">
            <a:avLst/>
          </a:prstGeom>
        </p:spPr>
        <p:style>
          <a:lnRef idx="3">
            <a:schemeClr val="accent2"/>
          </a:lnRef>
          <a:fillRef idx="0">
            <a:schemeClr val="accent2"/>
          </a:fillRef>
          <a:effectRef idx="2">
            <a:schemeClr val="accent2"/>
          </a:effectRef>
          <a:fontRef idx="minor">
            <a:schemeClr val="tx1"/>
          </a:fontRef>
        </p:style>
      </p:cxnSp>
      <p:cxnSp>
        <p:nvCxnSpPr>
          <p:cNvPr id="78" name="直接连接符 77"/>
          <p:cNvCxnSpPr>
            <a:stCxn id="18" idx="1"/>
            <a:endCxn id="12" idx="3"/>
          </p:cNvCxnSpPr>
          <p:nvPr/>
        </p:nvCxnSpPr>
        <p:spPr>
          <a:xfrm flipH="1" flipV="1">
            <a:off x="5551645" y="3190122"/>
            <a:ext cx="278181" cy="30"/>
          </a:xfrm>
          <a:prstGeom prst="line">
            <a:avLst/>
          </a:prstGeom>
        </p:spPr>
        <p:style>
          <a:lnRef idx="3">
            <a:schemeClr val="accent2"/>
          </a:lnRef>
          <a:fillRef idx="0">
            <a:schemeClr val="accent2"/>
          </a:fillRef>
          <a:effectRef idx="2">
            <a:schemeClr val="accent2"/>
          </a:effectRef>
          <a:fontRef idx="minor">
            <a:schemeClr val="tx1"/>
          </a:fontRef>
        </p:style>
      </p:cxnSp>
      <p:cxnSp>
        <p:nvCxnSpPr>
          <p:cNvPr id="83" name="直接连接符 82"/>
          <p:cNvCxnSpPr>
            <a:stCxn id="12" idx="2"/>
            <a:endCxn id="24" idx="0"/>
          </p:cNvCxnSpPr>
          <p:nvPr/>
        </p:nvCxnSpPr>
        <p:spPr>
          <a:xfrm>
            <a:off x="4839856" y="3878462"/>
            <a:ext cx="711" cy="226001"/>
          </a:xfrm>
          <a:prstGeom prst="line">
            <a:avLst/>
          </a:prstGeom>
        </p:spPr>
        <p:style>
          <a:lnRef idx="3">
            <a:schemeClr val="accent2"/>
          </a:lnRef>
          <a:fillRef idx="0">
            <a:schemeClr val="accent2"/>
          </a:fillRef>
          <a:effectRef idx="2">
            <a:schemeClr val="accent2"/>
          </a:effectRef>
          <a:fontRef idx="minor">
            <a:schemeClr val="tx1"/>
          </a:fontRef>
        </p:style>
      </p:cxnSp>
      <p:cxnSp>
        <p:nvCxnSpPr>
          <p:cNvPr id="86" name="直接连接符 85"/>
          <p:cNvCxnSpPr>
            <a:stCxn id="18" idx="2"/>
            <a:endCxn id="30" idx="0"/>
          </p:cNvCxnSpPr>
          <p:nvPr/>
        </p:nvCxnSpPr>
        <p:spPr>
          <a:xfrm>
            <a:off x="6541615" y="3860741"/>
            <a:ext cx="5435" cy="236161"/>
          </a:xfrm>
          <a:prstGeom prst="line">
            <a:avLst/>
          </a:prstGeom>
        </p:spPr>
        <p:style>
          <a:lnRef idx="3">
            <a:schemeClr val="accent2"/>
          </a:lnRef>
          <a:fillRef idx="0">
            <a:schemeClr val="accent2"/>
          </a:fillRef>
          <a:effectRef idx="2">
            <a:schemeClr val="accent2"/>
          </a:effectRef>
          <a:fontRef idx="minor">
            <a:schemeClr val="tx1"/>
          </a:fontRef>
        </p:style>
      </p:cxnSp>
      <p:cxnSp>
        <p:nvCxnSpPr>
          <p:cNvPr id="92" name="直接连接符 91"/>
          <p:cNvCxnSpPr>
            <a:stCxn id="24" idx="3"/>
            <a:endCxn id="30" idx="1"/>
          </p:cNvCxnSpPr>
          <p:nvPr/>
        </p:nvCxnSpPr>
        <p:spPr>
          <a:xfrm flipV="1">
            <a:off x="5552356" y="4785242"/>
            <a:ext cx="298500" cy="7561"/>
          </a:xfrm>
          <a:prstGeom prst="line">
            <a:avLst/>
          </a:prstGeom>
        </p:spPr>
        <p:style>
          <a:lnRef idx="3">
            <a:schemeClr val="accent2"/>
          </a:lnRef>
          <a:fillRef idx="0">
            <a:schemeClr val="accent2"/>
          </a:fillRef>
          <a:effectRef idx="2">
            <a:schemeClr val="accent2"/>
          </a:effectRef>
          <a:fontRef idx="minor">
            <a:schemeClr val="tx1"/>
          </a:fontRef>
        </p:style>
      </p:cxnSp>
      <p:cxnSp>
        <p:nvCxnSpPr>
          <p:cNvPr id="98" name="直接连接符 97"/>
          <p:cNvCxnSpPr>
            <a:stCxn id="65" idx="1"/>
            <a:endCxn id="39" idx="3"/>
          </p:cNvCxnSpPr>
          <p:nvPr/>
        </p:nvCxnSpPr>
        <p:spPr>
          <a:xfrm flipH="1" flipV="1">
            <a:off x="9745244" y="2653394"/>
            <a:ext cx="375917" cy="53788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1" name="直接连接符 100"/>
          <p:cNvCxnSpPr>
            <a:stCxn id="65" idx="1"/>
            <a:endCxn id="73" idx="3"/>
          </p:cNvCxnSpPr>
          <p:nvPr/>
        </p:nvCxnSpPr>
        <p:spPr>
          <a:xfrm flipH="1" flipV="1">
            <a:off x="9745244" y="3176842"/>
            <a:ext cx="375917" cy="14432"/>
          </a:xfrm>
          <a:prstGeom prst="line">
            <a:avLst/>
          </a:prstGeom>
        </p:spPr>
        <p:style>
          <a:lnRef idx="3">
            <a:schemeClr val="accent2"/>
          </a:lnRef>
          <a:fillRef idx="0">
            <a:schemeClr val="accent2"/>
          </a:fillRef>
          <a:effectRef idx="2">
            <a:schemeClr val="accent2"/>
          </a:effectRef>
          <a:fontRef idx="minor">
            <a:schemeClr val="tx1"/>
          </a:fontRef>
        </p:style>
      </p:cxnSp>
      <p:cxnSp>
        <p:nvCxnSpPr>
          <p:cNvPr id="104" name="直接连接符 103"/>
          <p:cNvCxnSpPr>
            <a:stCxn id="65" idx="1"/>
            <a:endCxn id="74" idx="3"/>
          </p:cNvCxnSpPr>
          <p:nvPr/>
        </p:nvCxnSpPr>
        <p:spPr>
          <a:xfrm flipH="1">
            <a:off x="9745244" y="3191274"/>
            <a:ext cx="375917" cy="520578"/>
          </a:xfrm>
          <a:prstGeom prst="line">
            <a:avLst/>
          </a:prstGeom>
        </p:spPr>
        <p:style>
          <a:lnRef idx="3">
            <a:schemeClr val="accent2"/>
          </a:lnRef>
          <a:fillRef idx="0">
            <a:schemeClr val="accent2"/>
          </a:fillRef>
          <a:effectRef idx="2">
            <a:schemeClr val="accent2"/>
          </a:effectRef>
          <a:fontRef idx="minor">
            <a:schemeClr val="tx1"/>
          </a:fontRef>
        </p:style>
      </p:cxnSp>
      <p:cxnSp>
        <p:nvCxnSpPr>
          <p:cNvPr id="107" name="直接连接符 106"/>
          <p:cNvCxnSpPr>
            <a:stCxn id="73" idx="0"/>
            <a:endCxn id="39" idx="2"/>
          </p:cNvCxnSpPr>
          <p:nvPr/>
        </p:nvCxnSpPr>
        <p:spPr>
          <a:xfrm flipV="1">
            <a:off x="9033455" y="2799385"/>
            <a:ext cx="0" cy="229583"/>
          </a:xfrm>
          <a:prstGeom prst="line">
            <a:avLst/>
          </a:prstGeom>
        </p:spPr>
        <p:style>
          <a:lnRef idx="3">
            <a:schemeClr val="accent2"/>
          </a:lnRef>
          <a:fillRef idx="0">
            <a:schemeClr val="accent2"/>
          </a:fillRef>
          <a:effectRef idx="2">
            <a:schemeClr val="accent2"/>
          </a:effectRef>
          <a:fontRef idx="minor">
            <a:schemeClr val="tx1"/>
          </a:fontRef>
        </p:style>
      </p:cxnSp>
      <p:cxnSp>
        <p:nvCxnSpPr>
          <p:cNvPr id="110" name="直接连接符 109"/>
          <p:cNvCxnSpPr>
            <a:stCxn id="73" idx="2"/>
            <a:endCxn id="74" idx="0"/>
          </p:cNvCxnSpPr>
          <p:nvPr/>
        </p:nvCxnSpPr>
        <p:spPr>
          <a:xfrm>
            <a:off x="9033455" y="3324715"/>
            <a:ext cx="0" cy="229584"/>
          </a:xfrm>
          <a:prstGeom prst="line">
            <a:avLst/>
          </a:prstGeom>
        </p:spPr>
        <p:style>
          <a:lnRef idx="3">
            <a:schemeClr val="accent2"/>
          </a:lnRef>
          <a:fillRef idx="0">
            <a:schemeClr val="accent2"/>
          </a:fillRef>
          <a:effectRef idx="2">
            <a:schemeClr val="accent2"/>
          </a:effectRef>
          <a:fontRef idx="minor">
            <a:schemeClr val="tx1"/>
          </a:fontRef>
        </p:style>
      </p:cxnSp>
      <p:cxnSp>
        <p:nvCxnSpPr>
          <p:cNvPr id="117" name="肘形连接符 116"/>
          <p:cNvCxnSpPr>
            <a:stCxn id="39" idx="1"/>
            <a:endCxn id="74" idx="1"/>
          </p:cNvCxnSpPr>
          <p:nvPr/>
        </p:nvCxnSpPr>
        <p:spPr>
          <a:xfrm rot="10800000" flipV="1">
            <a:off x="8321666" y="2653394"/>
            <a:ext cx="12700" cy="1058458"/>
          </a:xfrm>
          <a:prstGeom prst="bentConnector3">
            <a:avLst>
              <a:gd name="adj1" fmla="val 1800000"/>
            </a:avLst>
          </a:prstGeom>
        </p:spPr>
        <p:style>
          <a:lnRef idx="3">
            <a:schemeClr val="accent2"/>
          </a:lnRef>
          <a:fillRef idx="0">
            <a:schemeClr val="accent2"/>
          </a:fillRef>
          <a:effectRef idx="2">
            <a:schemeClr val="accent2"/>
          </a:effectRef>
          <a:fontRef idx="minor">
            <a:schemeClr val="tx1"/>
          </a:fontRef>
        </p:style>
      </p:cxnSp>
      <p:cxnSp>
        <p:nvCxnSpPr>
          <p:cNvPr id="120" name="直接连接符 119"/>
          <p:cNvCxnSpPr>
            <a:stCxn id="57" idx="1"/>
            <a:endCxn id="39" idx="3"/>
          </p:cNvCxnSpPr>
          <p:nvPr/>
        </p:nvCxnSpPr>
        <p:spPr>
          <a:xfrm flipH="1" flipV="1">
            <a:off x="9745244" y="2653394"/>
            <a:ext cx="380491" cy="21343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23" name="直接连接符 122"/>
          <p:cNvCxnSpPr>
            <a:stCxn id="51" idx="3"/>
            <a:endCxn id="65" idx="1"/>
          </p:cNvCxnSpPr>
          <p:nvPr/>
        </p:nvCxnSpPr>
        <p:spPr>
          <a:xfrm flipV="1">
            <a:off x="9745955" y="3191274"/>
            <a:ext cx="375206" cy="1593909"/>
          </a:xfrm>
          <a:prstGeom prst="line">
            <a:avLst/>
          </a:prstGeom>
        </p:spPr>
        <p:style>
          <a:lnRef idx="3">
            <a:schemeClr val="accent2"/>
          </a:lnRef>
          <a:fillRef idx="0">
            <a:schemeClr val="accent2"/>
          </a:fillRef>
          <a:effectRef idx="2">
            <a:schemeClr val="accent2"/>
          </a:effectRef>
          <a:fontRef idx="minor">
            <a:schemeClr val="tx1"/>
          </a:fontRef>
        </p:style>
      </p:cxnSp>
      <p:cxnSp>
        <p:nvCxnSpPr>
          <p:cNvPr id="127" name="肘形连接符 126"/>
          <p:cNvCxnSpPr>
            <a:stCxn id="39" idx="3"/>
            <a:endCxn id="51" idx="3"/>
          </p:cNvCxnSpPr>
          <p:nvPr/>
        </p:nvCxnSpPr>
        <p:spPr>
          <a:xfrm>
            <a:off x="9745244" y="2653394"/>
            <a:ext cx="711" cy="2131789"/>
          </a:xfrm>
          <a:prstGeom prst="bentConnector3">
            <a:avLst>
              <a:gd name="adj1" fmla="val 32251899"/>
            </a:avLst>
          </a:prstGeom>
        </p:spPr>
        <p:style>
          <a:lnRef idx="3">
            <a:schemeClr val="accent2"/>
          </a:lnRef>
          <a:fillRef idx="0">
            <a:schemeClr val="accent2"/>
          </a:fillRef>
          <a:effectRef idx="2">
            <a:schemeClr val="accent2"/>
          </a:effectRef>
          <a:fontRef idx="minor">
            <a:schemeClr val="tx1"/>
          </a:fontRef>
        </p:style>
      </p:cxnSp>
      <p:cxnSp>
        <p:nvCxnSpPr>
          <p:cNvPr id="129" name="肘形连接符 128"/>
          <p:cNvCxnSpPr>
            <a:stCxn id="73" idx="3"/>
            <a:endCxn id="51" idx="3"/>
          </p:cNvCxnSpPr>
          <p:nvPr/>
        </p:nvCxnSpPr>
        <p:spPr>
          <a:xfrm>
            <a:off x="9745244" y="3176842"/>
            <a:ext cx="711" cy="1608341"/>
          </a:xfrm>
          <a:prstGeom prst="bentConnector3">
            <a:avLst>
              <a:gd name="adj1" fmla="val 32251899"/>
            </a:avLst>
          </a:prstGeom>
        </p:spPr>
        <p:style>
          <a:lnRef idx="3">
            <a:schemeClr val="accent2"/>
          </a:lnRef>
          <a:fillRef idx="0">
            <a:schemeClr val="accent2"/>
          </a:fillRef>
          <a:effectRef idx="2">
            <a:schemeClr val="accent2"/>
          </a:effectRef>
          <a:fontRef idx="minor">
            <a:schemeClr val="tx1"/>
          </a:fontRef>
        </p:style>
      </p:cxnSp>
      <p:cxnSp>
        <p:nvCxnSpPr>
          <p:cNvPr id="133" name="直接连接符 132"/>
          <p:cNvCxnSpPr>
            <a:stCxn id="74" idx="2"/>
            <a:endCxn id="51" idx="0"/>
          </p:cNvCxnSpPr>
          <p:nvPr/>
        </p:nvCxnSpPr>
        <p:spPr>
          <a:xfrm>
            <a:off x="9033455" y="3869404"/>
            <a:ext cx="711" cy="227439"/>
          </a:xfrm>
          <a:prstGeom prst="line">
            <a:avLst/>
          </a:prstGeom>
        </p:spPr>
        <p:style>
          <a:lnRef idx="3">
            <a:schemeClr val="accent2"/>
          </a:lnRef>
          <a:fillRef idx="0">
            <a:schemeClr val="accent2"/>
          </a:fillRef>
          <a:effectRef idx="2">
            <a:schemeClr val="accent2"/>
          </a:effectRef>
          <a:fontRef idx="minor">
            <a:schemeClr val="tx1"/>
          </a:fontRef>
        </p:style>
      </p:cxnSp>
      <p:cxnSp>
        <p:nvCxnSpPr>
          <p:cNvPr id="137" name="直接连接符 136"/>
          <p:cNvCxnSpPr>
            <a:stCxn id="57" idx="1"/>
            <a:endCxn id="73" idx="3"/>
          </p:cNvCxnSpPr>
          <p:nvPr/>
        </p:nvCxnSpPr>
        <p:spPr>
          <a:xfrm flipH="1" flipV="1">
            <a:off x="9745244" y="3176842"/>
            <a:ext cx="380491" cy="161094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0" name="直接连接符 139"/>
          <p:cNvCxnSpPr>
            <a:stCxn id="57" idx="0"/>
            <a:endCxn id="74" idx="2"/>
          </p:cNvCxnSpPr>
          <p:nvPr/>
        </p:nvCxnSpPr>
        <p:spPr>
          <a:xfrm flipH="1" flipV="1">
            <a:off x="9033455" y="3869404"/>
            <a:ext cx="1804069" cy="230038"/>
          </a:xfrm>
          <a:prstGeom prst="line">
            <a:avLst/>
          </a:prstGeom>
        </p:spPr>
        <p:style>
          <a:lnRef idx="3">
            <a:schemeClr val="accent2"/>
          </a:lnRef>
          <a:fillRef idx="0">
            <a:schemeClr val="accent2"/>
          </a:fillRef>
          <a:effectRef idx="2">
            <a:schemeClr val="accent2"/>
          </a:effectRef>
          <a:fontRef idx="minor">
            <a:schemeClr val="tx1"/>
          </a:fontRef>
        </p:style>
      </p:cxnSp>
      <p:cxnSp>
        <p:nvCxnSpPr>
          <p:cNvPr id="143" name="直接连接符 142"/>
          <p:cNvCxnSpPr>
            <a:stCxn id="57" idx="0"/>
            <a:endCxn id="65" idx="2"/>
          </p:cNvCxnSpPr>
          <p:nvPr/>
        </p:nvCxnSpPr>
        <p:spPr>
          <a:xfrm flipH="1" flipV="1">
            <a:off x="10832950" y="3870724"/>
            <a:ext cx="4574" cy="228718"/>
          </a:xfrm>
          <a:prstGeom prst="line">
            <a:avLst/>
          </a:prstGeom>
        </p:spPr>
        <p:style>
          <a:lnRef idx="3">
            <a:schemeClr val="accent2"/>
          </a:lnRef>
          <a:fillRef idx="0">
            <a:schemeClr val="accent2"/>
          </a:fillRef>
          <a:effectRef idx="2">
            <a:schemeClr val="accent2"/>
          </a:effectRef>
          <a:fontRef idx="minor">
            <a:schemeClr val="tx1"/>
          </a:fontRef>
        </p:style>
      </p:cxnSp>
      <p:cxnSp>
        <p:nvCxnSpPr>
          <p:cNvPr id="160" name="直接连接符 159"/>
          <p:cNvCxnSpPr>
            <a:stCxn id="57" idx="1"/>
            <a:endCxn id="51" idx="3"/>
          </p:cNvCxnSpPr>
          <p:nvPr/>
        </p:nvCxnSpPr>
        <p:spPr>
          <a:xfrm flipH="1" flipV="1">
            <a:off x="9745955" y="4785183"/>
            <a:ext cx="379780" cy="2599"/>
          </a:xfrm>
          <a:prstGeom prst="line">
            <a:avLst/>
          </a:prstGeom>
        </p:spPr>
        <p:style>
          <a:lnRef idx="3">
            <a:schemeClr val="accent2"/>
          </a:lnRef>
          <a:fillRef idx="0">
            <a:schemeClr val="accent2"/>
          </a:fillRef>
          <a:effectRef idx="2">
            <a:schemeClr val="accent2"/>
          </a:effectRef>
          <a:fontRef idx="minor">
            <a:schemeClr val="tx1"/>
          </a:fontRef>
        </p:style>
      </p:cxnSp>
      <p:cxnSp>
        <p:nvCxnSpPr>
          <p:cNvPr id="164" name="直接连接符 163"/>
          <p:cNvCxnSpPr>
            <a:stCxn id="65" idx="2"/>
            <a:endCxn id="51" idx="0"/>
          </p:cNvCxnSpPr>
          <p:nvPr/>
        </p:nvCxnSpPr>
        <p:spPr>
          <a:xfrm flipH="1">
            <a:off x="9034166" y="3870724"/>
            <a:ext cx="1798784" cy="226119"/>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软件发展的两次危机</a:t>
            </a:r>
            <a:endParaRPr kumimoji="1" lang="zh-CN" altLang="en-US" dirty="0"/>
          </a:p>
        </p:txBody>
      </p:sp>
      <p:sp>
        <p:nvSpPr>
          <p:cNvPr id="3" name="幻灯片编号占位符 2"/>
          <p:cNvSpPr>
            <a:spLocks noGrp="1"/>
          </p:cNvSpPr>
          <p:nvPr>
            <p:ph type="sldNum" sz="quarter" idx="4"/>
          </p:nvPr>
        </p:nvSpPr>
        <p:spPr/>
        <p:txBody>
          <a:bodyPr/>
          <a:lstStyle/>
          <a:p>
            <a:fld id="{86CB4B4D-7CA3-9044-876B-883B54F8677D}" type="slidenum">
              <a:rPr lang="uk-UA" smtClean="0"/>
              <a:t>6</a:t>
            </a:fld>
            <a:endParaRPr lang="uk-UA" dirty="0"/>
          </a:p>
        </p:txBody>
      </p:sp>
      <p:sp>
        <p:nvSpPr>
          <p:cNvPr id="4" name="文本占位符 3"/>
          <p:cNvSpPr>
            <a:spLocks noGrp="1"/>
          </p:cNvSpPr>
          <p:nvPr>
            <p:ph type="body" sz="quarter" idx="10"/>
          </p:nvPr>
        </p:nvSpPr>
        <p:spPr/>
        <p:txBody>
          <a:bodyPr/>
          <a:lstStyle/>
          <a:p>
            <a:pPr marL="342900" indent="-342900">
              <a:buFont typeface="Arial" panose="020B0604020202020204" pitchFamily="34" charset="0"/>
              <a:buChar char="•"/>
            </a:pPr>
            <a:r>
              <a:rPr kumimoji="1" lang="zh-CN" altLang="en-US" dirty="0" smtClean="0"/>
              <a:t>软件工程脱胎于建筑工程</a:t>
            </a:r>
            <a:endParaRPr kumimoji="1" lang="en-US" altLang="zh-CN" dirty="0" smtClean="0"/>
          </a:p>
          <a:p>
            <a:pPr marL="800100" lvl="1" indent="-342900">
              <a:buFont typeface="Arial" panose="020B0604020202020204" pitchFamily="34" charset="0"/>
              <a:buChar char="•"/>
            </a:pPr>
            <a:r>
              <a:rPr kumimoji="1" lang="zh-CN" altLang="en-US" dirty="0" smtClean="0"/>
              <a:t>明确需求</a:t>
            </a:r>
            <a:r>
              <a:rPr kumimoji="1" lang="en-US" altLang="zh-CN" dirty="0" smtClean="0"/>
              <a:t>-</a:t>
            </a:r>
            <a:r>
              <a:rPr kumimoji="1" lang="zh-CN" altLang="en-US" dirty="0" smtClean="0"/>
              <a:t>设计</a:t>
            </a:r>
            <a:r>
              <a:rPr kumimoji="1" lang="en-US" altLang="zh-CN" dirty="0" smtClean="0"/>
              <a:t>-</a:t>
            </a:r>
            <a:r>
              <a:rPr kumimoji="1" lang="zh-CN" altLang="en-US" dirty="0" smtClean="0"/>
              <a:t>实现</a:t>
            </a:r>
            <a:r>
              <a:rPr kumimoji="1" lang="en-US" altLang="zh-CN" dirty="0" smtClean="0"/>
              <a:t>-</a:t>
            </a:r>
            <a:r>
              <a:rPr kumimoji="1" lang="zh-CN" altLang="en-US" dirty="0" smtClean="0"/>
              <a:t>测试交付</a:t>
            </a:r>
            <a:endParaRPr kumimoji="1" lang="en-US" altLang="zh-CN" dirty="0" smtClean="0"/>
          </a:p>
          <a:p>
            <a:pPr marL="800100" lvl="1" indent="-342900">
              <a:buFont typeface="Arial" panose="020B0604020202020204" pitchFamily="34" charset="0"/>
              <a:buChar char="•"/>
            </a:pPr>
            <a:r>
              <a:rPr kumimoji="1" lang="zh-CN" altLang="en-US" dirty="0" smtClean="0"/>
              <a:t>方案：瀑布式开发</a:t>
            </a:r>
            <a:endParaRPr kumimoji="1" lang="en-US" altLang="zh-CN" dirty="0"/>
          </a:p>
          <a:p>
            <a:pPr marL="342900" indent="-342900">
              <a:buFont typeface="Arial" panose="020B0604020202020204" pitchFamily="34" charset="0"/>
              <a:buChar char="•"/>
            </a:pPr>
            <a:r>
              <a:rPr kumimoji="1" lang="zh-CN" altLang="en-US" dirty="0" smtClean="0"/>
              <a:t>业务灵活性危机</a:t>
            </a:r>
            <a:endParaRPr kumimoji="1" lang="en-US" altLang="zh-CN" dirty="0"/>
          </a:p>
          <a:p>
            <a:pPr marL="800100" lvl="1" indent="-342900">
              <a:buFont typeface="Arial" panose="020B0604020202020204" pitchFamily="34" charset="0"/>
              <a:buChar char="•"/>
            </a:pPr>
            <a:r>
              <a:rPr kumimoji="1" lang="zh-CN" altLang="en-US" dirty="0" smtClean="0"/>
              <a:t>需求快速变化</a:t>
            </a:r>
            <a:endParaRPr kumimoji="1" lang="en-US" altLang="zh-CN" dirty="0" smtClean="0"/>
          </a:p>
          <a:p>
            <a:pPr marL="800100" lvl="1" indent="-342900">
              <a:buFont typeface="Arial" panose="020B0604020202020204" pitchFamily="34" charset="0"/>
              <a:buChar char="•"/>
            </a:pPr>
            <a:r>
              <a:rPr kumimoji="1" lang="zh-CN" altLang="en-US" dirty="0" smtClean="0"/>
              <a:t>需求不能平滑地、不变味地传递到研发</a:t>
            </a:r>
            <a:endParaRPr kumimoji="1" lang="en-US" altLang="zh-CN" dirty="0" smtClean="0"/>
          </a:p>
          <a:p>
            <a:pPr marL="800100" lvl="1" indent="-342900">
              <a:buFont typeface="Arial" panose="020B0604020202020204" pitchFamily="34" charset="0"/>
              <a:buChar char="•"/>
            </a:pPr>
            <a:r>
              <a:rPr kumimoji="1" lang="zh-CN" altLang="en-US" dirty="0" smtClean="0"/>
              <a:t>方案：面向对象、敏捷开发，</a:t>
            </a:r>
            <a:r>
              <a:rPr kumimoji="1" lang="en-US" altLang="zh-CN" dirty="0" smtClean="0"/>
              <a:t>TDD</a:t>
            </a:r>
            <a:r>
              <a:rPr kumimoji="1" lang="zh-CN" altLang="en-US" dirty="0" smtClean="0"/>
              <a:t>，快速原型，</a:t>
            </a:r>
            <a:r>
              <a:rPr kumimoji="1" lang="en-US" altLang="zh-CN" dirty="0" smtClean="0"/>
              <a:t>MVC</a:t>
            </a:r>
            <a:r>
              <a:rPr kumimoji="1" lang="zh-CN" altLang="en-US" dirty="0" smtClean="0"/>
              <a:t>，微服务</a:t>
            </a:r>
            <a:endParaRPr kumimoji="1" lang="en-US" altLang="zh-CN" dirty="0"/>
          </a:p>
          <a:p>
            <a:pPr marL="342900" indent="-342900">
              <a:buFont typeface="Arial" panose="020B0604020202020204" pitchFamily="34" charset="0"/>
              <a:buChar char="•"/>
            </a:pPr>
            <a:r>
              <a:rPr kumimoji="1" lang="zh-CN" altLang="en-US" dirty="0" smtClean="0"/>
              <a:t>业务复杂度，团队膨胀危机</a:t>
            </a:r>
            <a:endParaRPr kumimoji="1" lang="en-US" altLang="zh-CN" dirty="0"/>
          </a:p>
          <a:p>
            <a:pPr marL="800100" lvl="1" indent="-342900">
              <a:buFont typeface="Arial" panose="020B0604020202020204" pitchFamily="34" charset="0"/>
              <a:buChar char="•"/>
            </a:pPr>
            <a:r>
              <a:rPr kumimoji="1" lang="zh-CN" altLang="en-US" dirty="0" smtClean="0"/>
              <a:t>大中台，也跟不上变化</a:t>
            </a:r>
            <a:endParaRPr kumimoji="1" lang="en-US" altLang="zh-CN" dirty="0" smtClean="0"/>
          </a:p>
          <a:p>
            <a:pPr marL="800100" lvl="1" indent="-342900">
              <a:buFont typeface="Arial" panose="020B0604020202020204" pitchFamily="34" charset="0"/>
              <a:buChar char="•"/>
            </a:pPr>
            <a:r>
              <a:rPr kumimoji="1" lang="en-US" altLang="zh-CN" dirty="0" smtClean="0"/>
              <a:t>DDD</a:t>
            </a:r>
            <a:r>
              <a:rPr kumimoji="1" lang="zh-CN" altLang="en-US" dirty="0" smtClean="0"/>
              <a:t>参与解除</a:t>
            </a:r>
            <a:endParaRPr kumimoji="1" lang="en-US" altLang="zh-CN" dirty="0" smtClean="0"/>
          </a:p>
        </p:txBody>
      </p:sp>
      <p:sp>
        <p:nvSpPr>
          <p:cNvPr id="5" name="矩形 4"/>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599319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DDD</a:t>
            </a:r>
            <a:r>
              <a:rPr kumimoji="1" lang="zh-CN" altLang="en-US" dirty="0" smtClean="0"/>
              <a:t>是什么</a:t>
            </a:r>
            <a:endParaRPr kumimoji="1" lang="zh-CN" altLang="en-US" dirty="0"/>
          </a:p>
        </p:txBody>
      </p:sp>
      <p:sp>
        <p:nvSpPr>
          <p:cNvPr id="3" name="幻灯片编号占位符 2"/>
          <p:cNvSpPr>
            <a:spLocks noGrp="1"/>
          </p:cNvSpPr>
          <p:nvPr>
            <p:ph type="sldNum" sz="quarter" idx="4"/>
          </p:nvPr>
        </p:nvSpPr>
        <p:spPr/>
        <p:txBody>
          <a:bodyPr/>
          <a:lstStyle/>
          <a:p>
            <a:fld id="{86CB4B4D-7CA3-9044-876B-883B54F8677D}" type="slidenum">
              <a:rPr lang="uk-UA" smtClean="0"/>
              <a:t>7</a:t>
            </a:fld>
            <a:endParaRPr lang="uk-UA" dirty="0"/>
          </a:p>
        </p:txBody>
      </p:sp>
      <p:sp>
        <p:nvSpPr>
          <p:cNvPr id="4" name="文本占位符 3"/>
          <p:cNvSpPr>
            <a:spLocks noGrp="1"/>
          </p:cNvSpPr>
          <p:nvPr>
            <p:ph type="body" sz="quarter" idx="10"/>
          </p:nvPr>
        </p:nvSpPr>
        <p:spPr/>
        <p:txBody>
          <a:bodyPr/>
          <a:lstStyle/>
          <a:p>
            <a:pPr marL="342900" indent="-342900">
              <a:lnSpc>
                <a:spcPct val="150000"/>
              </a:lnSpc>
              <a:buFont typeface="Arial" panose="020B0604020202020204" pitchFamily="34" charset="0"/>
              <a:buChar char="•"/>
            </a:pPr>
            <a:r>
              <a:rPr kumimoji="1" lang="en-US" altLang="zh-CN" dirty="0" smtClean="0"/>
              <a:t>Domain Driven Design</a:t>
            </a:r>
          </a:p>
          <a:p>
            <a:pPr marL="342900" indent="-342900">
              <a:lnSpc>
                <a:spcPct val="150000"/>
              </a:lnSpc>
              <a:buFont typeface="Arial" panose="020B0604020202020204" pitchFamily="34" charset="0"/>
              <a:buChar char="•"/>
            </a:pPr>
            <a:r>
              <a:rPr kumimoji="1" lang="en-US" altLang="zh-CN" dirty="0" smtClean="0"/>
              <a:t>2003</a:t>
            </a:r>
            <a:r>
              <a:rPr kumimoji="1" lang="zh-CN" altLang="en-US" dirty="0" smtClean="0"/>
              <a:t>年  </a:t>
            </a:r>
            <a:r>
              <a:rPr kumimoji="1" lang="en-US" altLang="zh-CN" dirty="0"/>
              <a:t>E</a:t>
            </a:r>
            <a:r>
              <a:rPr kumimoji="1" lang="en-US" altLang="zh-CN" dirty="0" smtClean="0"/>
              <a:t>ric Evans</a:t>
            </a:r>
            <a:r>
              <a:rPr kumimoji="1" lang="zh-CN" altLang="en-US" dirty="0" smtClean="0"/>
              <a:t>创造</a:t>
            </a:r>
            <a:endParaRPr kumimoji="1" lang="en-US" altLang="zh-CN" dirty="0" smtClean="0"/>
          </a:p>
          <a:p>
            <a:pPr marL="342900" indent="-342900">
              <a:lnSpc>
                <a:spcPct val="150000"/>
              </a:lnSpc>
              <a:buFont typeface="Arial" panose="020B0604020202020204" pitchFamily="34" charset="0"/>
              <a:buChar char="•"/>
            </a:pPr>
            <a:r>
              <a:rPr kumimoji="1" lang="zh-CN" altLang="en-US" dirty="0" smtClean="0"/>
              <a:t>一种软件开发方法</a:t>
            </a:r>
            <a:endParaRPr kumimoji="1" lang="en-US" altLang="zh-CN" dirty="0" smtClean="0"/>
          </a:p>
          <a:p>
            <a:pPr marL="342900" indent="-342900">
              <a:lnSpc>
                <a:spcPct val="150000"/>
              </a:lnSpc>
              <a:buFont typeface="Arial" panose="020B0604020202020204" pitchFamily="34" charset="0"/>
              <a:buChar char="•"/>
            </a:pPr>
            <a:r>
              <a:rPr kumimoji="1" lang="zh-CN" altLang="en-US" dirty="0" smtClean="0"/>
              <a:t>可以设计高质量的软件模型</a:t>
            </a:r>
            <a:endParaRPr kumimoji="1" lang="zh-CN" altLang="en-US" dirty="0"/>
          </a:p>
        </p:txBody>
      </p:sp>
      <p:sp>
        <p:nvSpPr>
          <p:cNvPr id="5" name="矩形 4"/>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269052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DDD</a:t>
            </a:r>
            <a:r>
              <a:rPr kumimoji="1" lang="zh-CN" altLang="en-US" dirty="0"/>
              <a:t>核心</a:t>
            </a:r>
          </a:p>
        </p:txBody>
      </p:sp>
      <p:sp>
        <p:nvSpPr>
          <p:cNvPr id="3" name="幻灯片编号占位符 2"/>
          <p:cNvSpPr>
            <a:spLocks noGrp="1"/>
          </p:cNvSpPr>
          <p:nvPr>
            <p:ph type="sldNum" sz="quarter" idx="4"/>
          </p:nvPr>
        </p:nvSpPr>
        <p:spPr/>
        <p:txBody>
          <a:bodyPr/>
          <a:lstStyle/>
          <a:p>
            <a:fld id="{86CB4B4D-7CA3-9044-876B-883B54F8677D}" type="slidenum">
              <a:rPr lang="uk-UA" smtClean="0"/>
              <a:t>8</a:t>
            </a:fld>
            <a:endParaRPr lang="uk-UA" dirty="0"/>
          </a:p>
        </p:txBody>
      </p:sp>
      <p:sp>
        <p:nvSpPr>
          <p:cNvPr id="4" name="文本占位符 3"/>
          <p:cNvSpPr>
            <a:spLocks noGrp="1"/>
          </p:cNvSpPr>
          <p:nvPr>
            <p:ph type="body" sz="quarter" idx="10"/>
          </p:nvPr>
        </p:nvSpPr>
        <p:spPr/>
        <p:txBody>
          <a:bodyPr>
            <a:normAutofit/>
          </a:bodyPr>
          <a:lstStyle/>
          <a:p>
            <a:pPr marL="342900" indent="-342900">
              <a:lnSpc>
                <a:spcPct val="200000"/>
              </a:lnSpc>
              <a:buFont typeface="Arial" panose="020B0604020202020204" pitchFamily="34" charset="0"/>
              <a:buChar char="•"/>
            </a:pPr>
            <a:r>
              <a:rPr kumimoji="1" lang="zh-CN" altLang="en-US" dirty="0" smtClean="0">
                <a:solidFill>
                  <a:srgbClr val="FFC000"/>
                </a:solidFill>
              </a:rPr>
              <a:t>通用语言</a:t>
            </a:r>
            <a:r>
              <a:rPr kumimoji="1" lang="zh-CN" altLang="en-US" dirty="0" smtClean="0"/>
              <a:t>：</a:t>
            </a:r>
            <a:r>
              <a:rPr kumimoji="1" lang="zh-CN" altLang="en-US" dirty="0"/>
              <a:t>准确传达业务规则，相同的语言，不存在“翻译”</a:t>
            </a:r>
            <a:endParaRPr kumimoji="1" lang="en-US" altLang="zh-CN" dirty="0">
              <a:solidFill>
                <a:srgbClr val="FFC000"/>
              </a:solidFill>
            </a:endParaRPr>
          </a:p>
          <a:p>
            <a:pPr marL="342900" indent="-342900">
              <a:lnSpc>
                <a:spcPct val="200000"/>
              </a:lnSpc>
              <a:buFont typeface="Arial" panose="020B0604020202020204" pitchFamily="34" charset="0"/>
              <a:buChar char="•"/>
            </a:pPr>
            <a:r>
              <a:rPr kumimoji="1" lang="zh-CN" altLang="en-US" dirty="0" smtClean="0">
                <a:solidFill>
                  <a:srgbClr val="FFC000"/>
                </a:solidFill>
              </a:rPr>
              <a:t>战略设计</a:t>
            </a:r>
            <a:r>
              <a:rPr kumimoji="1" lang="zh-CN" altLang="en-US" dirty="0" smtClean="0"/>
              <a:t>：定投入，定资产，定人。定义团队间的组织关系，区分系统和业务</a:t>
            </a:r>
            <a:endParaRPr kumimoji="1" lang="en-US" altLang="zh-CN" dirty="0" smtClean="0"/>
          </a:p>
          <a:p>
            <a:pPr marL="800100" lvl="1" indent="-342900">
              <a:lnSpc>
                <a:spcPct val="200000"/>
              </a:lnSpc>
              <a:buFont typeface="Arial" panose="020B0604020202020204" pitchFamily="34" charset="0"/>
              <a:buChar char="•"/>
            </a:pPr>
            <a:r>
              <a:rPr kumimoji="1" lang="zh-CN" altLang="en-US" dirty="0" smtClean="0"/>
              <a:t>限界上下文，上下文映射图等</a:t>
            </a:r>
            <a:endParaRPr kumimoji="1" lang="en-US" altLang="zh-CN" dirty="0" smtClean="0"/>
          </a:p>
          <a:p>
            <a:pPr marL="342900" indent="-342900">
              <a:lnSpc>
                <a:spcPct val="200000"/>
              </a:lnSpc>
              <a:buFont typeface="Arial" panose="020B0604020202020204" pitchFamily="34" charset="0"/>
              <a:buChar char="•"/>
            </a:pPr>
            <a:r>
              <a:rPr kumimoji="1" lang="zh-CN" altLang="en-US" dirty="0" smtClean="0">
                <a:solidFill>
                  <a:srgbClr val="FFC000"/>
                </a:solidFill>
              </a:rPr>
              <a:t>战术设计</a:t>
            </a:r>
            <a:r>
              <a:rPr kumimoji="1" lang="zh-CN" altLang="en-US" dirty="0" smtClean="0"/>
              <a:t>：具体的设计方法指导各个模型设计</a:t>
            </a:r>
            <a:endParaRPr kumimoji="1" lang="en-US" altLang="zh-CN" dirty="0" smtClean="0"/>
          </a:p>
          <a:p>
            <a:pPr marL="800100" lvl="1" indent="-342900">
              <a:lnSpc>
                <a:spcPct val="200000"/>
              </a:lnSpc>
              <a:buFont typeface="Arial" panose="020B0604020202020204" pitchFamily="34" charset="0"/>
              <a:buChar char="•"/>
            </a:pPr>
            <a:r>
              <a:rPr kumimoji="1" lang="zh-CN" altLang="en-US" dirty="0" smtClean="0"/>
              <a:t>实体，值对象，领域服务，聚合，领域事件等</a:t>
            </a:r>
            <a:endParaRPr kumimoji="1" lang="en-US" altLang="zh-CN" dirty="0" smtClean="0"/>
          </a:p>
        </p:txBody>
      </p:sp>
      <p:sp>
        <p:nvSpPr>
          <p:cNvPr id="5" name="矩形 4"/>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448570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领域设计的两个阶段</a:t>
            </a:r>
            <a:endParaRPr kumimoji="1" lang="zh-CN" altLang="en-US" dirty="0"/>
          </a:p>
        </p:txBody>
      </p:sp>
      <p:sp>
        <p:nvSpPr>
          <p:cNvPr id="3" name="幻灯片编号占位符 2"/>
          <p:cNvSpPr>
            <a:spLocks noGrp="1"/>
          </p:cNvSpPr>
          <p:nvPr>
            <p:ph type="sldNum" sz="quarter" idx="4"/>
          </p:nvPr>
        </p:nvSpPr>
        <p:spPr/>
        <p:txBody>
          <a:bodyPr/>
          <a:lstStyle/>
          <a:p>
            <a:fld id="{86CB4B4D-7CA3-9044-876B-883B54F8677D}" type="slidenum">
              <a:rPr lang="uk-UA" smtClean="0"/>
              <a:t>9</a:t>
            </a:fld>
            <a:endParaRPr lang="uk-UA" dirty="0"/>
          </a:p>
        </p:txBody>
      </p:sp>
      <p:sp>
        <p:nvSpPr>
          <p:cNvPr id="4" name="文本占位符 3"/>
          <p:cNvSpPr>
            <a:spLocks noGrp="1"/>
          </p:cNvSpPr>
          <p:nvPr>
            <p:ph type="body" sz="quarter" idx="10"/>
          </p:nvPr>
        </p:nvSpPr>
        <p:spPr/>
        <p:txBody>
          <a:bodyPr/>
          <a:lstStyle/>
          <a:p>
            <a:endParaRPr kumimoji="1" lang="zh-CN" altLang="en-US" dirty="0"/>
          </a:p>
        </p:txBody>
      </p:sp>
      <p:sp>
        <p:nvSpPr>
          <p:cNvPr id="5" name="矩形 4"/>
          <p:cNvSpPr/>
          <p:nvPr/>
        </p:nvSpPr>
        <p:spPr>
          <a:xfrm>
            <a:off x="660400" y="1841500"/>
            <a:ext cx="11557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590550" y="2209800"/>
            <a:ext cx="5250543" cy="3581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rgbClr val="ED8C14"/>
                </a:solidFill>
                <a:effectLst>
                  <a:outerShdw blurRad="38100" dist="38100" dir="2700000" algn="tl">
                    <a:srgbClr val="000000">
                      <a:alpha val="43137"/>
                    </a:srgbClr>
                  </a:outerShdw>
                </a:effectLst>
              </a:rPr>
              <a:t>建模</a:t>
            </a:r>
            <a:endParaRPr lang="en-US" altLang="zh-CN" sz="2400" b="1" dirty="0" smtClean="0">
              <a:solidFill>
                <a:srgbClr val="ED8C14"/>
              </a:solidFill>
              <a:effectLst>
                <a:outerShdw blurRad="38100" dist="38100" dir="2700000" algn="tl">
                  <a:srgbClr val="000000">
                    <a:alpha val="43137"/>
                  </a:srgbClr>
                </a:outerShdw>
              </a:effectLst>
            </a:endParaRPr>
          </a:p>
          <a:p>
            <a:pPr algn="ctr"/>
            <a:endParaRPr lang="en-US" altLang="zh-CN" sz="2400" dirty="0"/>
          </a:p>
          <a:p>
            <a:pPr algn="ctr"/>
            <a:r>
              <a:rPr lang="zh-CN" altLang="en-US" sz="2400" dirty="0" smtClean="0"/>
              <a:t>领域专家、设计人员、开发人员</a:t>
            </a:r>
            <a:endParaRPr lang="en-US" altLang="zh-CN" sz="2400" dirty="0" smtClean="0"/>
          </a:p>
          <a:p>
            <a:pPr algn="ctr"/>
            <a:endParaRPr lang="en-US" altLang="zh-CN" sz="2400" dirty="0" smtClean="0"/>
          </a:p>
          <a:p>
            <a:pPr algn="ctr"/>
            <a:r>
              <a:rPr lang="zh-CN" altLang="en-US" sz="2400" dirty="0" smtClean="0"/>
              <a:t>不断交流，发现和挖掘主要领域概念</a:t>
            </a:r>
            <a:endParaRPr lang="en-US" altLang="zh-CN" sz="2400" dirty="0" smtClean="0"/>
          </a:p>
          <a:p>
            <a:pPr algn="ctr"/>
            <a:endParaRPr lang="en-US" altLang="zh-CN" sz="2400" dirty="0"/>
          </a:p>
          <a:p>
            <a:pPr algn="ctr"/>
            <a:r>
              <a:rPr lang="zh-CN" altLang="en-US" sz="2400" dirty="0" smtClean="0"/>
              <a:t>再设计为领域模型</a:t>
            </a:r>
            <a:endParaRPr lang="zh-CN" altLang="en-US" sz="2400" dirty="0"/>
          </a:p>
        </p:txBody>
      </p:sp>
      <p:sp>
        <p:nvSpPr>
          <p:cNvPr id="7" name="矩形 6"/>
          <p:cNvSpPr/>
          <p:nvPr/>
        </p:nvSpPr>
        <p:spPr>
          <a:xfrm>
            <a:off x="6255656" y="2209800"/>
            <a:ext cx="5250543" cy="3581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rgbClr val="ED8C14"/>
                </a:solidFill>
                <a:effectLst>
                  <a:outerShdw blurRad="38100" dist="38100" dir="2700000" algn="tl">
                    <a:srgbClr val="000000">
                      <a:alpha val="43137"/>
                    </a:srgbClr>
                  </a:outerShdw>
                </a:effectLst>
              </a:rPr>
              <a:t>设计</a:t>
            </a:r>
            <a:endParaRPr lang="en-US" altLang="zh-CN" sz="2400" b="1" dirty="0" smtClean="0">
              <a:solidFill>
                <a:srgbClr val="ED8C14"/>
              </a:solidFill>
              <a:effectLst>
                <a:outerShdw blurRad="38100" dist="38100" dir="2700000" algn="tl">
                  <a:srgbClr val="000000">
                    <a:alpha val="43137"/>
                  </a:srgbClr>
                </a:outerShdw>
              </a:effectLst>
            </a:endParaRPr>
          </a:p>
          <a:p>
            <a:pPr algn="ctr"/>
            <a:endParaRPr lang="en-US" altLang="zh-CN" sz="2400" dirty="0"/>
          </a:p>
          <a:p>
            <a:pPr algn="ctr"/>
            <a:r>
              <a:rPr lang="zh-CN" altLang="en-US" sz="2400" dirty="0" smtClean="0"/>
              <a:t>由领域模型驱动软件设计</a:t>
            </a:r>
            <a:endParaRPr lang="en-US" altLang="zh-CN" sz="2400" dirty="0" smtClean="0"/>
          </a:p>
          <a:p>
            <a:pPr algn="ctr"/>
            <a:endParaRPr lang="en-US" altLang="zh-CN" sz="2400" dirty="0"/>
          </a:p>
          <a:p>
            <a:pPr algn="ctr"/>
            <a:r>
              <a:rPr lang="zh-CN" altLang="en-US" sz="2400" dirty="0" smtClean="0"/>
              <a:t>用代码来表现领域模型</a:t>
            </a:r>
            <a:endParaRPr lang="en-US" altLang="zh-CN" sz="2400" dirty="0" smtClean="0"/>
          </a:p>
          <a:p>
            <a:pPr algn="ctr"/>
            <a:endParaRPr lang="zh-CN" altLang="en-US" dirty="0"/>
          </a:p>
        </p:txBody>
      </p:sp>
    </p:spTree>
    <p:extLst>
      <p:ext uri="{BB962C8B-B14F-4D97-AF65-F5344CB8AC3E}">
        <p14:creationId xmlns:p14="http://schemas.microsoft.com/office/powerpoint/2010/main" val="3981429976"/>
      </p:ext>
    </p:extLst>
  </p:cSld>
  <p:clrMapOvr>
    <a:masterClrMapping/>
  </p:clrMapOvr>
  <p:timing>
    <p:tnLst>
      <p:par>
        <p:cTn id="1" dur="indefinite" restart="never" nodeType="tmRoot"/>
      </p:par>
    </p:tnLst>
  </p:timing>
</p:sld>
</file>

<file path=ppt/theme/theme1.xml><?xml version="1.0" encoding="utf-8"?>
<a:theme xmlns:a="http://schemas.openxmlformats.org/drawingml/2006/main" name="好未来ppt－对外展示 V4">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好未来ppt－对外展示 V4">
  <a:themeElements>
    <a:clrScheme name="好未来ppt－对外展示 V4">
      <a:dk1>
        <a:srgbClr val="000000"/>
      </a:dk1>
      <a:lt1>
        <a:srgbClr val="FFFFFF"/>
      </a:lt1>
      <a:dk2>
        <a:srgbClr val="A7A7A7"/>
      </a:dk2>
      <a:lt2>
        <a:srgbClr val="535353"/>
      </a:lt2>
      <a:accent1>
        <a:srgbClr val="1CBC38"/>
      </a:accent1>
      <a:accent2>
        <a:srgbClr val="00B0F0"/>
      </a:accent2>
      <a:accent3>
        <a:srgbClr val="2DCC70"/>
      </a:accent3>
      <a:accent4>
        <a:srgbClr val="F1C40E"/>
      </a:accent4>
      <a:accent5>
        <a:srgbClr val="F39B13"/>
      </a:accent5>
      <a:accent6>
        <a:srgbClr val="E3822F"/>
      </a:accent6>
      <a:hlink>
        <a:srgbClr val="0000FF"/>
      </a:hlink>
      <a:folHlink>
        <a:srgbClr val="FF00FF"/>
      </a:folHlink>
    </a:clrScheme>
    <a:fontScheme name="好未来ppt－对外展示 V4">
      <a:majorFont>
        <a:latin typeface="Helvetica"/>
        <a:ea typeface="Helvetica"/>
        <a:cs typeface="Helvetica"/>
      </a:majorFont>
      <a:minorFont>
        <a:latin typeface="Calibri"/>
        <a:ea typeface="Calibri"/>
        <a:cs typeface="Calibri"/>
      </a:minorFont>
    </a:fontScheme>
    <a:fmtScheme name="好未来ppt－对外展示 V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76200" tIns="76200" rIns="76200" bIns="76200" numCol="1" spcCol="38100" rtlCol="0" anchor="ctr">
        <a:spAutoFit/>
      </a:bodyPr>
      <a:lstStyle>
        <a:defPPr marL="0" marR="0" indent="0" algn="l" defTabSz="15240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333333"/>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6200" tIns="76200" rIns="76200" bIns="76200" numCol="1" spcCol="38100" rtlCol="0" anchor="t">
        <a:spAutoFit/>
      </a:bodyPr>
      <a:lstStyle>
        <a:defPPr marL="0" marR="0" indent="0" algn="l" defTabSz="1524000" rtl="0" fontAlgn="auto" latinLnBrk="0" hangingPunct="0">
          <a:lnSpc>
            <a:spcPct val="100000"/>
          </a:lnSpc>
          <a:spcBef>
            <a:spcPts val="0"/>
          </a:spcBef>
          <a:spcAft>
            <a:spcPts val="0"/>
          </a:spcAft>
          <a:buClrTx/>
          <a:buSzTx/>
          <a:buFontTx/>
          <a:buNone/>
          <a:defRPr kumimoji="0" sz="3000" b="0" i="0" u="none" strike="noStrike" cap="none" spc="0" normalizeH="0" baseline="0">
            <a:ln>
              <a:noFill/>
            </a:ln>
            <a:solidFill>
              <a:srgbClr val="333333"/>
            </a:solidFill>
            <a:effectLst/>
            <a:uFillTx/>
            <a:latin typeface="Arial" panose="020B0604020202020204"/>
            <a:ea typeface="Arial" panose="020B0604020202020204"/>
            <a:cs typeface="Arial" panose="020B0604020202020204"/>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10046</TotalTime>
  <Words>2437</Words>
  <Application>Microsoft Office PowerPoint</Application>
  <PresentationFormat>自定义</PresentationFormat>
  <Paragraphs>422</Paragraphs>
  <Slides>40</Slides>
  <Notes>7</Notes>
  <HiddenSlides>1</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40</vt:i4>
      </vt:variant>
    </vt:vector>
  </HeadingPairs>
  <TitlesOfParts>
    <vt:vector size="47" baseType="lpstr">
      <vt:lpstr>Arial Unicode MS</vt:lpstr>
      <vt:lpstr>JetBrains Mono</vt:lpstr>
      <vt:lpstr>等线</vt:lpstr>
      <vt:lpstr>微软雅黑</vt:lpstr>
      <vt:lpstr>Arial</vt:lpstr>
      <vt:lpstr>Calibri</vt:lpstr>
      <vt:lpstr>好未来ppt－对外展示 V4</vt:lpstr>
      <vt:lpstr>DDD</vt:lpstr>
      <vt:lpstr>PowerPoint 演示文稿</vt:lpstr>
      <vt:lpstr>目录</vt:lpstr>
      <vt:lpstr>PowerPoint 演示文稿</vt:lpstr>
      <vt:lpstr>软件的发展</vt:lpstr>
      <vt:lpstr>软件发展的两次危机</vt:lpstr>
      <vt:lpstr>DDD是什么</vt:lpstr>
      <vt:lpstr>DDD核心</vt:lpstr>
      <vt:lpstr>领域设计的两个阶段</vt:lpstr>
      <vt:lpstr>DDD与MVC</vt:lpstr>
      <vt:lpstr>贫血模型</vt:lpstr>
      <vt:lpstr>代码解析-常见的mvc的问题</vt:lpstr>
      <vt:lpstr>PowerPoint 演示文稿</vt:lpstr>
      <vt:lpstr>DDD与微服务</vt:lpstr>
      <vt:lpstr>系统老化</vt:lpstr>
      <vt:lpstr>微服务能防止系统老化吗</vt:lpstr>
      <vt:lpstr>DDD与设计原则</vt:lpstr>
      <vt:lpstr>DDD的适用性</vt:lpstr>
      <vt:lpstr>DDD的业务价值</vt:lpstr>
      <vt:lpstr>PowerPoint 演示文稿</vt:lpstr>
      <vt:lpstr>领域驱动相关概念</vt:lpstr>
      <vt:lpstr>通用语言-Ubiquitous language</vt:lpstr>
      <vt:lpstr>领域模型的特点</vt:lpstr>
      <vt:lpstr>领域-domain</vt:lpstr>
      <vt:lpstr>限界上下文-Bounded Context</vt:lpstr>
      <vt:lpstr>实体-entity</vt:lpstr>
      <vt:lpstr>值对象-value object</vt:lpstr>
      <vt:lpstr>实体&amp;值对象</vt:lpstr>
      <vt:lpstr>领域驱动相关概念-实体&amp;值对象</vt:lpstr>
      <vt:lpstr>聚合-Aggregate</vt:lpstr>
      <vt:lpstr>聚合</vt:lpstr>
      <vt:lpstr>聚合根-Aggregate root</vt:lpstr>
      <vt:lpstr>聚合</vt:lpstr>
      <vt:lpstr>服务-service</vt:lpstr>
      <vt:lpstr>实体、值对象、服务</vt:lpstr>
      <vt:lpstr>工厂-Factory</vt:lpstr>
      <vt:lpstr>防腐层</vt:lpstr>
      <vt:lpstr>资源库-Repository</vt:lpstr>
      <vt:lpstr>事件-event</vt:lpstr>
      <vt:lpstr>领域驱动相关概念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Windows 用户</cp:lastModifiedBy>
  <cp:revision>322</cp:revision>
  <dcterms:created xsi:type="dcterms:W3CDTF">2017-06-21T09:59:00Z</dcterms:created>
  <dcterms:modified xsi:type="dcterms:W3CDTF">2021-10-22T03:17:49Z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y fmtid="{D5CDD505-2E9C-101B-9397-08002B2CF9AE}" pid="3" name="CWMbbe114d00e0643cfaf7589fa0eb84927">
    <vt:lpwstr>CWM43maAQOw3sO5GbHtiU9KcqmLsZQclFqBLWIIKsvoQI+ECWw+qkIhb4m0C+WhGclZ2Dh8kBOAl3X7zhyy/j1qRDLaySwPM+YHdQjUX3dtLw0=</vt:lpwstr>
  </property>
  <property fmtid="{D5CDD505-2E9C-101B-9397-08002B2CF9AE}" pid="4" name="CWMee37cfbc9c534da9a4a38423bed4c879">
    <vt:lpwstr>CWMJP/I2et/+20oYWPaZUXzBhdmBIhID5luQ7tA1Tp4u8j5qcNzeAl/V2gL9rB/KPT1a3YFwZU90tetxDKTy1O27gRZ73D/yux+ROmNtpPsFXA=</vt:lpwstr>
  </property>
</Properties>
</file>